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7" r:id="rId2"/>
    <p:sldId id="262" r:id="rId3"/>
    <p:sldId id="512" r:id="rId4"/>
    <p:sldId id="515" r:id="rId5"/>
    <p:sldId id="516" r:id="rId6"/>
    <p:sldId id="502" r:id="rId7"/>
    <p:sldId id="514" r:id="rId8"/>
    <p:sldId id="503" r:id="rId9"/>
    <p:sldId id="517" r:id="rId10"/>
    <p:sldId id="505" r:id="rId11"/>
    <p:sldId id="518" r:id="rId12"/>
    <p:sldId id="524" r:id="rId13"/>
    <p:sldId id="521" r:id="rId14"/>
    <p:sldId id="529" r:id="rId15"/>
    <p:sldId id="522" r:id="rId16"/>
    <p:sldId id="523" r:id="rId17"/>
    <p:sldId id="519" r:id="rId18"/>
    <p:sldId id="525" r:id="rId19"/>
    <p:sldId id="526" r:id="rId20"/>
    <p:sldId id="527" r:id="rId21"/>
    <p:sldId id="528" r:id="rId22"/>
    <p:sldId id="530" r:id="rId23"/>
    <p:sldId id="531" r:id="rId24"/>
    <p:sldId id="532" r:id="rId25"/>
    <p:sldId id="535" r:id="rId26"/>
    <p:sldId id="508" r:id="rId27"/>
    <p:sldId id="509" r:id="rId28"/>
    <p:sldId id="533" r:id="rId29"/>
    <p:sldId id="510" r:id="rId30"/>
    <p:sldId id="534" r:id="rId31"/>
    <p:sldId id="511" r:id="rId32"/>
    <p:sldId id="536" r:id="rId33"/>
    <p:sldId id="537"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ngenecker, Petrice B." initials="LPB" lastIdx="8" clrIdx="0">
    <p:extLst/>
  </p:cmAuthor>
  <p:cmAuthor id="2" name="Charlotte Jeans" initials="" lastIdx="2" clrIdx="1"/>
  <p:cmAuthor id="3" name="Duche, Soundia" initials="DS" lastIdx="8" clrIdx="2">
    <p:extLst>
      <p:ext uri="{19B8F6BF-5375-455C-9EA6-DF929625EA0E}">
        <p15:presenceInfo xmlns:p15="http://schemas.microsoft.com/office/powerpoint/2012/main" userId="S-1-5-21-776561741-1292428093-725345543-1994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65" autoAdjust="0"/>
    <p:restoredTop sz="93173" autoAdjust="0"/>
  </p:normalViewPr>
  <p:slideViewPr>
    <p:cSldViewPr>
      <p:cViewPr varScale="1">
        <p:scale>
          <a:sx n="108" d="100"/>
          <a:sy n="108" d="100"/>
        </p:scale>
        <p:origin x="144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84" d="100"/>
          <a:sy n="84" d="100"/>
        </p:scale>
        <p:origin x="195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8D1F3C7B-FC70-4711-BC45-E540C48E6FE3}" type="slidenum">
              <a:rPr lang="en-US" smtClean="0"/>
              <a:t>‹#›</a:t>
            </a:fld>
            <a:endParaRPr lang="en-US"/>
          </a:p>
        </p:txBody>
      </p:sp>
    </p:spTree>
    <p:extLst>
      <p:ext uri="{BB962C8B-B14F-4D97-AF65-F5344CB8AC3E}">
        <p14:creationId xmlns:p14="http://schemas.microsoft.com/office/powerpoint/2010/main" val="2424957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D34EA58A-39E5-4D21-9D36-B59FED999BAC}" type="slidenum">
              <a:rPr lang="en-US" smtClean="0"/>
              <a:t>‹#›</a:t>
            </a:fld>
            <a:endParaRPr lang="en-US" dirty="0"/>
          </a:p>
        </p:txBody>
      </p:sp>
    </p:spTree>
    <p:extLst>
      <p:ext uri="{BB962C8B-B14F-4D97-AF65-F5344CB8AC3E}">
        <p14:creationId xmlns:p14="http://schemas.microsoft.com/office/powerpoint/2010/main" val="28971387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a:lstStyle/>
          <a:p>
            <a:pPr>
              <a:lnSpc>
                <a:spcPct val="150000"/>
              </a:lnSpc>
            </a:pPr>
            <a:endParaRPr lang="en-US" dirty="0">
              <a:ea typeface="ＭＳ Ｐゴシック" charset="-128"/>
            </a:endParaRPr>
          </a:p>
          <a:p>
            <a:pPr>
              <a:lnSpc>
                <a:spcPct val="150000"/>
              </a:lnSpc>
            </a:pPr>
            <a:endParaRPr lang="en-US" dirty="0">
              <a:ea typeface="ＭＳ Ｐゴシック" charset="-128"/>
            </a:endParaRPr>
          </a:p>
        </p:txBody>
      </p:sp>
      <p:sp>
        <p:nvSpPr>
          <p:cNvPr id="11268" name="Slide Number Placeholder 3"/>
          <p:cNvSpPr>
            <a:spLocks noGrp="1"/>
          </p:cNvSpPr>
          <p:nvPr>
            <p:ph type="sldNum" sz="quarter" idx="5"/>
          </p:nvPr>
        </p:nvSpPr>
        <p:spPr bwMode="auto">
          <a:noFill/>
          <a:ln>
            <a:miter lim="800000"/>
            <a:headEnd/>
            <a:tailEnd/>
          </a:ln>
        </p:spPr>
        <p:txBody>
          <a:bodyPr/>
          <a:lstStyle/>
          <a:p>
            <a:fld id="{B0A8AC77-AA18-4B2E-A059-F88CAA9F3832}" type="slidenum">
              <a:rPr lang="en-US" smtClean="0">
                <a:solidFill>
                  <a:prstClr val="black"/>
                </a:solidFill>
              </a:rPr>
              <a:pPr/>
              <a:t>1</a:t>
            </a:fld>
            <a:endParaRPr lang="en-US" dirty="0">
              <a:solidFill>
                <a:prstClr val="black"/>
              </a:solidFill>
            </a:endParaRPr>
          </a:p>
        </p:txBody>
      </p:sp>
      <p:sp>
        <p:nvSpPr>
          <p:cNvPr id="2" name="Date Placeholder 1"/>
          <p:cNvSpPr>
            <a:spLocks noGrp="1"/>
          </p:cNvSpPr>
          <p:nvPr>
            <p:ph type="dt" idx="10"/>
          </p:nvPr>
        </p:nvSpPr>
        <p:spPr/>
        <p:txBody>
          <a:bodyPr/>
          <a:lstStyle/>
          <a:p>
            <a:pPr>
              <a:defRPr/>
            </a:pPr>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34EA58A-39E5-4D21-9D36-B59FED999BAC}" type="slidenum">
              <a:rPr lang="en-US" smtClean="0"/>
              <a:t>10</a:t>
            </a:fld>
            <a:endParaRPr lang="en-US" dirty="0"/>
          </a:p>
        </p:txBody>
      </p:sp>
    </p:spTree>
    <p:extLst>
      <p:ext uri="{BB962C8B-B14F-4D97-AF65-F5344CB8AC3E}">
        <p14:creationId xmlns:p14="http://schemas.microsoft.com/office/powerpoint/2010/main" val="3967553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34EA58A-39E5-4D21-9D36-B59FED999BAC}" type="slidenum">
              <a:rPr lang="en-US" smtClean="0"/>
              <a:t>11</a:t>
            </a:fld>
            <a:endParaRPr lang="en-US" dirty="0"/>
          </a:p>
        </p:txBody>
      </p:sp>
    </p:spTree>
    <p:extLst>
      <p:ext uri="{BB962C8B-B14F-4D97-AF65-F5344CB8AC3E}">
        <p14:creationId xmlns:p14="http://schemas.microsoft.com/office/powerpoint/2010/main" val="3967553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12</a:t>
            </a:fld>
            <a:endParaRPr lang="en-US" dirty="0"/>
          </a:p>
        </p:txBody>
      </p:sp>
    </p:spTree>
    <p:extLst>
      <p:ext uri="{BB962C8B-B14F-4D97-AF65-F5344CB8AC3E}">
        <p14:creationId xmlns:p14="http://schemas.microsoft.com/office/powerpoint/2010/main" val="4064483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13</a:t>
            </a:fld>
            <a:endParaRPr lang="en-US" dirty="0"/>
          </a:p>
        </p:txBody>
      </p:sp>
    </p:spTree>
    <p:extLst>
      <p:ext uri="{BB962C8B-B14F-4D97-AF65-F5344CB8AC3E}">
        <p14:creationId xmlns:p14="http://schemas.microsoft.com/office/powerpoint/2010/main" val="2262856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14</a:t>
            </a:fld>
            <a:endParaRPr lang="en-US" dirty="0"/>
          </a:p>
        </p:txBody>
      </p:sp>
    </p:spTree>
    <p:extLst>
      <p:ext uri="{BB962C8B-B14F-4D97-AF65-F5344CB8AC3E}">
        <p14:creationId xmlns:p14="http://schemas.microsoft.com/office/powerpoint/2010/main" val="469087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15</a:t>
            </a:fld>
            <a:endParaRPr lang="en-US" dirty="0"/>
          </a:p>
        </p:txBody>
      </p:sp>
    </p:spTree>
    <p:extLst>
      <p:ext uri="{BB962C8B-B14F-4D97-AF65-F5344CB8AC3E}">
        <p14:creationId xmlns:p14="http://schemas.microsoft.com/office/powerpoint/2010/main" val="2473670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16</a:t>
            </a:fld>
            <a:endParaRPr lang="en-US" dirty="0"/>
          </a:p>
        </p:txBody>
      </p:sp>
    </p:spTree>
    <p:extLst>
      <p:ext uri="{BB962C8B-B14F-4D97-AF65-F5344CB8AC3E}">
        <p14:creationId xmlns:p14="http://schemas.microsoft.com/office/powerpoint/2010/main" val="2280262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34EA58A-39E5-4D21-9D36-B59FED999BAC}" type="slidenum">
              <a:rPr lang="en-US" smtClean="0"/>
              <a:t>17</a:t>
            </a:fld>
            <a:endParaRPr lang="en-US" dirty="0"/>
          </a:p>
        </p:txBody>
      </p:sp>
    </p:spTree>
    <p:extLst>
      <p:ext uri="{BB962C8B-B14F-4D97-AF65-F5344CB8AC3E}">
        <p14:creationId xmlns:p14="http://schemas.microsoft.com/office/powerpoint/2010/main" val="3967553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34EA58A-39E5-4D21-9D36-B59FED999BAC}" type="slidenum">
              <a:rPr lang="en-US" smtClean="0"/>
              <a:t>18</a:t>
            </a:fld>
            <a:endParaRPr lang="en-US" dirty="0"/>
          </a:p>
        </p:txBody>
      </p:sp>
    </p:spTree>
    <p:extLst>
      <p:ext uri="{BB962C8B-B14F-4D97-AF65-F5344CB8AC3E}">
        <p14:creationId xmlns:p14="http://schemas.microsoft.com/office/powerpoint/2010/main" val="3967553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19</a:t>
            </a:fld>
            <a:endParaRPr lang="en-US" dirty="0"/>
          </a:p>
        </p:txBody>
      </p:sp>
    </p:spTree>
    <p:extLst>
      <p:ext uri="{BB962C8B-B14F-4D97-AF65-F5344CB8AC3E}">
        <p14:creationId xmlns:p14="http://schemas.microsoft.com/office/powerpoint/2010/main" val="526107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FB850CD8-3DC0-4D51-9F0F-9FA8CBAFAED7}" type="slidenum">
              <a:rPr lang="en-US" smtClean="0">
                <a:solidFill>
                  <a:prstClr val="black"/>
                </a:solidFill>
              </a:rPr>
              <a:pPr>
                <a:defRPr/>
              </a:pPr>
              <a:t>2</a:t>
            </a:fld>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Notes Placeholder 5"/>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844674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20</a:t>
            </a:fld>
            <a:endParaRPr lang="en-US" dirty="0"/>
          </a:p>
        </p:txBody>
      </p:sp>
    </p:spTree>
    <p:extLst>
      <p:ext uri="{BB962C8B-B14F-4D97-AF65-F5344CB8AC3E}">
        <p14:creationId xmlns:p14="http://schemas.microsoft.com/office/powerpoint/2010/main" val="514976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21</a:t>
            </a:fld>
            <a:endParaRPr lang="en-US" dirty="0"/>
          </a:p>
        </p:txBody>
      </p:sp>
    </p:spTree>
    <p:extLst>
      <p:ext uri="{BB962C8B-B14F-4D97-AF65-F5344CB8AC3E}">
        <p14:creationId xmlns:p14="http://schemas.microsoft.com/office/powerpoint/2010/main" val="1890607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22</a:t>
            </a:fld>
            <a:endParaRPr lang="en-US" dirty="0"/>
          </a:p>
        </p:txBody>
      </p:sp>
    </p:spTree>
    <p:extLst>
      <p:ext uri="{BB962C8B-B14F-4D97-AF65-F5344CB8AC3E}">
        <p14:creationId xmlns:p14="http://schemas.microsoft.com/office/powerpoint/2010/main" val="3052253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23</a:t>
            </a:fld>
            <a:endParaRPr lang="en-US" dirty="0"/>
          </a:p>
        </p:txBody>
      </p:sp>
    </p:spTree>
    <p:extLst>
      <p:ext uri="{BB962C8B-B14F-4D97-AF65-F5344CB8AC3E}">
        <p14:creationId xmlns:p14="http://schemas.microsoft.com/office/powerpoint/2010/main" val="3795767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24</a:t>
            </a:fld>
            <a:endParaRPr lang="en-US" dirty="0"/>
          </a:p>
        </p:txBody>
      </p:sp>
    </p:spTree>
    <p:extLst>
      <p:ext uri="{BB962C8B-B14F-4D97-AF65-F5344CB8AC3E}">
        <p14:creationId xmlns:p14="http://schemas.microsoft.com/office/powerpoint/2010/main" val="21117483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25</a:t>
            </a:fld>
            <a:endParaRPr lang="en-US" dirty="0"/>
          </a:p>
        </p:txBody>
      </p:sp>
    </p:spTree>
    <p:extLst>
      <p:ext uri="{BB962C8B-B14F-4D97-AF65-F5344CB8AC3E}">
        <p14:creationId xmlns:p14="http://schemas.microsoft.com/office/powerpoint/2010/main" val="1175003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26</a:t>
            </a:fld>
            <a:endParaRPr lang="en-US" dirty="0"/>
          </a:p>
        </p:txBody>
      </p:sp>
    </p:spTree>
    <p:extLst>
      <p:ext uri="{BB962C8B-B14F-4D97-AF65-F5344CB8AC3E}">
        <p14:creationId xmlns:p14="http://schemas.microsoft.com/office/powerpoint/2010/main" val="2015245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27</a:t>
            </a:fld>
            <a:endParaRPr lang="en-US" dirty="0"/>
          </a:p>
        </p:txBody>
      </p:sp>
    </p:spTree>
    <p:extLst>
      <p:ext uri="{BB962C8B-B14F-4D97-AF65-F5344CB8AC3E}">
        <p14:creationId xmlns:p14="http://schemas.microsoft.com/office/powerpoint/2010/main" val="2625073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28</a:t>
            </a:fld>
            <a:endParaRPr lang="en-US" dirty="0"/>
          </a:p>
        </p:txBody>
      </p:sp>
    </p:spTree>
    <p:extLst>
      <p:ext uri="{BB962C8B-B14F-4D97-AF65-F5344CB8AC3E}">
        <p14:creationId xmlns:p14="http://schemas.microsoft.com/office/powerpoint/2010/main" val="18874114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29</a:t>
            </a:fld>
            <a:endParaRPr lang="en-US" dirty="0"/>
          </a:p>
        </p:txBody>
      </p:sp>
    </p:spTree>
    <p:extLst>
      <p:ext uri="{BB962C8B-B14F-4D97-AF65-F5344CB8AC3E}">
        <p14:creationId xmlns:p14="http://schemas.microsoft.com/office/powerpoint/2010/main" val="1700838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3</a:t>
            </a:fld>
            <a:endParaRPr lang="en-US" dirty="0"/>
          </a:p>
        </p:txBody>
      </p:sp>
    </p:spTree>
    <p:extLst>
      <p:ext uri="{BB962C8B-B14F-4D97-AF65-F5344CB8AC3E}">
        <p14:creationId xmlns:p14="http://schemas.microsoft.com/office/powerpoint/2010/main" val="27604404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30</a:t>
            </a:fld>
            <a:endParaRPr lang="en-US" dirty="0"/>
          </a:p>
        </p:txBody>
      </p:sp>
    </p:spTree>
    <p:extLst>
      <p:ext uri="{BB962C8B-B14F-4D97-AF65-F5344CB8AC3E}">
        <p14:creationId xmlns:p14="http://schemas.microsoft.com/office/powerpoint/2010/main" val="32137173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31</a:t>
            </a:fld>
            <a:endParaRPr lang="en-US" dirty="0"/>
          </a:p>
        </p:txBody>
      </p:sp>
    </p:spTree>
    <p:extLst>
      <p:ext uri="{BB962C8B-B14F-4D97-AF65-F5344CB8AC3E}">
        <p14:creationId xmlns:p14="http://schemas.microsoft.com/office/powerpoint/2010/main" val="435200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32</a:t>
            </a:fld>
            <a:endParaRPr lang="en-US" dirty="0"/>
          </a:p>
        </p:txBody>
      </p:sp>
    </p:spTree>
    <p:extLst>
      <p:ext uri="{BB962C8B-B14F-4D97-AF65-F5344CB8AC3E}">
        <p14:creationId xmlns:p14="http://schemas.microsoft.com/office/powerpoint/2010/main" val="34714558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33</a:t>
            </a:fld>
            <a:endParaRPr lang="en-US" dirty="0"/>
          </a:p>
        </p:txBody>
      </p:sp>
    </p:spTree>
    <p:extLst>
      <p:ext uri="{BB962C8B-B14F-4D97-AF65-F5344CB8AC3E}">
        <p14:creationId xmlns:p14="http://schemas.microsoft.com/office/powerpoint/2010/main" val="306997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4</a:t>
            </a:fld>
            <a:endParaRPr lang="en-US" dirty="0"/>
          </a:p>
        </p:txBody>
      </p:sp>
    </p:spTree>
    <p:extLst>
      <p:ext uri="{BB962C8B-B14F-4D97-AF65-F5344CB8AC3E}">
        <p14:creationId xmlns:p14="http://schemas.microsoft.com/office/powerpoint/2010/main" val="273803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5</a:t>
            </a:fld>
            <a:endParaRPr lang="en-US" dirty="0"/>
          </a:p>
        </p:txBody>
      </p:sp>
    </p:spTree>
    <p:extLst>
      <p:ext uri="{BB962C8B-B14F-4D97-AF65-F5344CB8AC3E}">
        <p14:creationId xmlns:p14="http://schemas.microsoft.com/office/powerpoint/2010/main" val="2364263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6</a:t>
            </a:fld>
            <a:endParaRPr lang="en-US" dirty="0"/>
          </a:p>
        </p:txBody>
      </p:sp>
    </p:spTree>
    <p:extLst>
      <p:ext uri="{BB962C8B-B14F-4D97-AF65-F5344CB8AC3E}">
        <p14:creationId xmlns:p14="http://schemas.microsoft.com/office/powerpoint/2010/main" val="3505971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7</a:t>
            </a:fld>
            <a:endParaRPr lang="en-US" dirty="0"/>
          </a:p>
        </p:txBody>
      </p:sp>
    </p:spTree>
    <p:extLst>
      <p:ext uri="{BB962C8B-B14F-4D97-AF65-F5344CB8AC3E}">
        <p14:creationId xmlns:p14="http://schemas.microsoft.com/office/powerpoint/2010/main" val="1523653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8</a:t>
            </a:fld>
            <a:endParaRPr lang="en-US" dirty="0"/>
          </a:p>
        </p:txBody>
      </p:sp>
    </p:spTree>
    <p:extLst>
      <p:ext uri="{BB962C8B-B14F-4D97-AF65-F5344CB8AC3E}">
        <p14:creationId xmlns:p14="http://schemas.microsoft.com/office/powerpoint/2010/main" val="3510715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9</a:t>
            </a:fld>
            <a:endParaRPr lang="en-US" dirty="0"/>
          </a:p>
        </p:txBody>
      </p:sp>
    </p:spTree>
    <p:extLst>
      <p:ext uri="{BB962C8B-B14F-4D97-AF65-F5344CB8AC3E}">
        <p14:creationId xmlns:p14="http://schemas.microsoft.com/office/powerpoint/2010/main" val="4249949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ackground cover.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338880" y="3178162"/>
            <a:ext cx="7772400" cy="730127"/>
          </a:xfrm>
        </p:spPr>
        <p:txBody>
          <a:bodyPr>
            <a:normAutofit/>
          </a:bodyPr>
          <a:lstStyle>
            <a:lvl1pPr algn="l">
              <a:defRPr sz="3400" b="1">
                <a:latin typeface="Calibri"/>
                <a:cs typeface="Calibri"/>
              </a:defRPr>
            </a:lvl1pPr>
          </a:lstStyle>
          <a:p>
            <a:r>
              <a:rPr lang="en-US" dirty="0"/>
              <a:t>Click to edit Master title style</a:t>
            </a:r>
          </a:p>
        </p:txBody>
      </p:sp>
      <p:sp>
        <p:nvSpPr>
          <p:cNvPr id="3" name="Subtitle 2"/>
          <p:cNvSpPr>
            <a:spLocks noGrp="1"/>
          </p:cNvSpPr>
          <p:nvPr>
            <p:ph type="subTitle" idx="1"/>
          </p:nvPr>
        </p:nvSpPr>
        <p:spPr>
          <a:xfrm>
            <a:off x="357696" y="4004454"/>
            <a:ext cx="7753584" cy="914813"/>
          </a:xfrm>
        </p:spPr>
        <p:txBody>
          <a:bodyPr>
            <a:noAutofit/>
          </a:bodyPr>
          <a:lstStyle>
            <a:lvl1pPr marL="0" indent="0" algn="l">
              <a:buNone/>
              <a:defRPr sz="280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2" descr="Z:\Identity\Logo\R&amp;Dhoriz.jpg"/>
          <p:cNvPicPr>
            <a:picLocks noChangeAspect="1" noChangeArrowheads="1"/>
          </p:cNvPicPr>
          <p:nvPr userDrawn="1"/>
        </p:nvPicPr>
        <p:blipFill>
          <a:blip r:embed="rId3"/>
          <a:srcRect l="16805"/>
          <a:stretch>
            <a:fillRect/>
          </a:stretch>
        </p:blipFill>
        <p:spPr bwMode="auto">
          <a:xfrm>
            <a:off x="177272" y="6229568"/>
            <a:ext cx="1882309" cy="437563"/>
          </a:xfrm>
          <a:prstGeom prst="rect">
            <a:avLst/>
          </a:prstGeom>
          <a:noFill/>
        </p:spPr>
      </p:pic>
    </p:spTree>
    <p:extLst>
      <p:ext uri="{BB962C8B-B14F-4D97-AF65-F5344CB8AC3E}">
        <p14:creationId xmlns:p14="http://schemas.microsoft.com/office/powerpoint/2010/main" val="342539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935650"/>
            <a:ext cx="8229600" cy="4190513"/>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236787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01711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23322"/>
            <a:ext cx="4038600" cy="4202841"/>
          </a:xfrm>
        </p:spPr>
        <p:txBody>
          <a:bodyPr>
            <a:normAutofit/>
          </a:bodyPr>
          <a:lstStyle>
            <a:lvl1pPr>
              <a:spcAft>
                <a:spcPts val="1200"/>
              </a:spcAft>
              <a:defRPr sz="2800"/>
            </a:lvl1pPr>
            <a:lvl2pPr>
              <a:spcAft>
                <a:spcPts val="1200"/>
              </a:spcAft>
              <a:defRPr sz="2400"/>
            </a:lvl2pPr>
            <a:lvl3pPr>
              <a:spcAft>
                <a:spcPts val="1200"/>
              </a:spcAft>
              <a:defRPr sz="2200"/>
            </a:lvl3pPr>
            <a:lvl4pPr>
              <a:spcAft>
                <a:spcPts val="1200"/>
              </a:spcAft>
              <a:defRPr sz="2200"/>
            </a:lvl4pPr>
            <a:lvl5pPr>
              <a:spcAft>
                <a:spcPts val="1200"/>
              </a:spcAft>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
        <p:nvSpPr>
          <p:cNvPr id="7" name="Content Placeholder 2"/>
          <p:cNvSpPr>
            <a:spLocks noGrp="1"/>
          </p:cNvSpPr>
          <p:nvPr>
            <p:ph sz="half" idx="10"/>
          </p:nvPr>
        </p:nvSpPr>
        <p:spPr>
          <a:xfrm>
            <a:off x="4831958" y="1927805"/>
            <a:ext cx="4038600" cy="4202841"/>
          </a:xfrm>
        </p:spPr>
        <p:txBody>
          <a:bodyPr>
            <a:normAutofit/>
          </a:bodyPr>
          <a:lstStyle>
            <a:lvl1pPr>
              <a:spcAft>
                <a:spcPts val="1200"/>
              </a:spcAft>
              <a:defRPr sz="2800"/>
            </a:lvl1pPr>
            <a:lvl2pPr>
              <a:spcAft>
                <a:spcPts val="1200"/>
              </a:spcAft>
              <a:defRPr sz="2400"/>
            </a:lvl2pPr>
            <a:lvl3pPr>
              <a:spcAft>
                <a:spcPts val="1200"/>
              </a:spcAft>
              <a:defRPr sz="2200"/>
            </a:lvl3pPr>
            <a:lvl4pPr>
              <a:spcAft>
                <a:spcPts val="1200"/>
              </a:spcAft>
              <a:defRPr sz="2200"/>
            </a:lvl4pPr>
            <a:lvl5pPr>
              <a:spcAft>
                <a:spcPts val="1200"/>
              </a:spcAft>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5126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2391824"/>
            <a:ext cx="5486400" cy="2724039"/>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682602"/>
            <a:ext cx="5486400" cy="613568"/>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itle 4"/>
          <p:cNvSpPr>
            <a:spLocks noGrp="1"/>
          </p:cNvSpPr>
          <p:nvPr>
            <p:ph type="title"/>
          </p:nvPr>
        </p:nvSpPr>
        <p:spPr/>
        <p:txBody>
          <a:bodyPr/>
          <a:lstStyle/>
          <a:p>
            <a:r>
              <a:rPr lang="en-US" dirty="0"/>
              <a:t>Click to edit Master title style</a:t>
            </a:r>
          </a:p>
        </p:txBody>
      </p:sp>
      <p:sp>
        <p:nvSpPr>
          <p:cNvPr id="7"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314715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357971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2534" y="2760397"/>
            <a:ext cx="6798733" cy="1125803"/>
          </a:xfrm>
          <a:prstGeom prst="rect">
            <a:avLst/>
          </a:prstGeom>
        </p:spPr>
        <p:txBody>
          <a:bodyPr>
            <a:normAutofit/>
          </a:bodyPr>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642533" y="3886200"/>
            <a:ext cx="6798733" cy="142240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0"/>
          </p:nvPr>
        </p:nvSpPr>
        <p:spPr>
          <a:xfrm>
            <a:off x="1643063" y="5308600"/>
            <a:ext cx="6797675" cy="804863"/>
          </a:xfrm>
          <a:prstGeom prst="rect">
            <a:avLst/>
          </a:prstGeom>
        </p:spPr>
        <p:txBody>
          <a:bodyPr/>
          <a:lstStyle>
            <a:lvl1pPr>
              <a:buNone/>
              <a:defRPr sz="14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58850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background interior.pdf"/>
          <p:cNvPicPr>
            <a:picLocks noChangeAspect="1"/>
          </p:cNvPicPr>
          <p:nvPr/>
        </p:nvPicPr>
        <p:blipFill>
          <a:blip r:embed="rId9"/>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2906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849438"/>
            <a:ext cx="822960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030" name="Picture 4" descr="Department of Veterans Affairs, Veterans Health Administration, Office of Health Information"/>
          <p:cNvPicPr>
            <a:picLocks noChangeAspect="1" noChangeArrowheads="1"/>
          </p:cNvPicPr>
          <p:nvPr userDrawn="1"/>
        </p:nvPicPr>
        <p:blipFill>
          <a:blip r:embed="rId10"/>
          <a:srcRect/>
          <a:stretch>
            <a:fillRect/>
          </a:stretch>
        </p:blipFill>
        <p:spPr bwMode="auto">
          <a:xfrm>
            <a:off x="911225" y="495300"/>
            <a:ext cx="165100" cy="165100"/>
          </a:xfrm>
          <a:prstGeom prst="rect">
            <a:avLst/>
          </a:prstGeom>
          <a:noFill/>
          <a:ln w="9525">
            <a:noFill/>
            <a:miter lim="800000"/>
            <a:headEnd/>
            <a:tailEnd/>
          </a:ln>
        </p:spPr>
      </p:pic>
      <p:sp>
        <p:nvSpPr>
          <p:cNvPr id="10"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endParaRPr lang="en-US" dirty="0">
              <a:ea typeface="ＭＳ Ｐゴシック" charset="-128"/>
            </a:endParaRPr>
          </a:p>
        </p:txBody>
      </p:sp>
    </p:spTree>
    <p:extLst>
      <p:ext uri="{BB962C8B-B14F-4D97-AF65-F5344CB8AC3E}">
        <p14:creationId xmlns:p14="http://schemas.microsoft.com/office/powerpoint/2010/main" val="332237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ftr="0"/>
  <p:txStyles>
    <p:titleStyle>
      <a:lvl1pPr algn="l" defTabSz="457200" rtl="0" eaLnBrk="0" fontAlgn="base" hangingPunct="0">
        <a:spcBef>
          <a:spcPct val="0"/>
        </a:spcBef>
        <a:spcAft>
          <a:spcPct val="0"/>
        </a:spcAft>
        <a:defRPr sz="3400" kern="1200">
          <a:solidFill>
            <a:schemeClr val="bg1"/>
          </a:solidFill>
          <a:latin typeface="Tahoma" pitchFamily="34" charset="0"/>
          <a:ea typeface="ＭＳ Ｐゴシック" charset="0"/>
          <a:cs typeface="Tahoma" pitchFamily="34" charset="0"/>
        </a:defRPr>
      </a:lvl1pPr>
      <a:lvl2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2pPr>
      <a:lvl3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3pPr>
      <a:lvl4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4pPr>
      <a:lvl5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5pPr>
      <a:lvl6pPr marL="457200" algn="l" defTabSz="457200" rtl="0" fontAlgn="base">
        <a:spcBef>
          <a:spcPct val="0"/>
        </a:spcBef>
        <a:spcAft>
          <a:spcPct val="0"/>
        </a:spcAft>
        <a:defRPr sz="2400">
          <a:solidFill>
            <a:schemeClr val="bg1"/>
          </a:solidFill>
          <a:latin typeface="Georgia" charset="0"/>
          <a:ea typeface="ＭＳ Ｐゴシック" charset="0"/>
          <a:cs typeface="Georgia" charset="0"/>
        </a:defRPr>
      </a:lvl6pPr>
      <a:lvl7pPr marL="914400" algn="l" defTabSz="457200" rtl="0" fontAlgn="base">
        <a:spcBef>
          <a:spcPct val="0"/>
        </a:spcBef>
        <a:spcAft>
          <a:spcPct val="0"/>
        </a:spcAft>
        <a:defRPr sz="2400">
          <a:solidFill>
            <a:schemeClr val="bg1"/>
          </a:solidFill>
          <a:latin typeface="Georgia" charset="0"/>
          <a:ea typeface="ＭＳ Ｐゴシック" charset="0"/>
          <a:cs typeface="Georgia" charset="0"/>
        </a:defRPr>
      </a:lvl7pPr>
      <a:lvl8pPr marL="1371600" algn="l" defTabSz="457200" rtl="0" fontAlgn="base">
        <a:spcBef>
          <a:spcPct val="0"/>
        </a:spcBef>
        <a:spcAft>
          <a:spcPct val="0"/>
        </a:spcAft>
        <a:defRPr sz="2400">
          <a:solidFill>
            <a:schemeClr val="bg1"/>
          </a:solidFill>
          <a:latin typeface="Georgia" charset="0"/>
          <a:ea typeface="ＭＳ Ｐゴシック" charset="0"/>
          <a:cs typeface="Georgia" charset="0"/>
        </a:defRPr>
      </a:lvl8pPr>
      <a:lvl9pPr marL="1828800" algn="l" defTabSz="457200" rtl="0" fontAlgn="base">
        <a:spcBef>
          <a:spcPct val="0"/>
        </a:spcBef>
        <a:spcAft>
          <a:spcPct val="0"/>
        </a:spcAft>
        <a:defRPr sz="2400">
          <a:solidFill>
            <a:schemeClr val="bg1"/>
          </a:solidFill>
          <a:latin typeface="Georgia" charset="0"/>
          <a:ea typeface="ＭＳ Ｐゴシック" charset="0"/>
          <a:cs typeface="Georgia" charset="0"/>
        </a:defRPr>
      </a:lvl9pPr>
    </p:titleStyle>
    <p:bodyStyle>
      <a:lvl1pPr marL="342900" indent="-342900" algn="l" defTabSz="457200" rtl="0" eaLnBrk="0" fontAlgn="base" hangingPunct="0">
        <a:spcBef>
          <a:spcPts val="0"/>
        </a:spcBef>
        <a:spcAft>
          <a:spcPts val="1200"/>
        </a:spcAft>
        <a:buFont typeface="Arial" pitchFamily="34" charset="0"/>
        <a:buChar char="•"/>
        <a:defRPr sz="2800" kern="1200">
          <a:solidFill>
            <a:schemeClr val="tx1"/>
          </a:solidFill>
          <a:latin typeface="Tahoma" pitchFamily="34" charset="0"/>
          <a:ea typeface="Tahoma" pitchFamily="34" charset="0"/>
          <a:cs typeface="Tahoma" pitchFamily="34" charset="0"/>
        </a:defRPr>
      </a:lvl1pPr>
      <a:lvl2pPr marL="742950" indent="-285750" algn="l" defTabSz="457200" rtl="0" eaLnBrk="0" fontAlgn="base" hangingPunct="0">
        <a:spcBef>
          <a:spcPts val="0"/>
        </a:spcBef>
        <a:spcAft>
          <a:spcPts val="1200"/>
        </a:spcAft>
        <a:buFont typeface="Arial" pitchFamily="34" charset="0"/>
        <a:buChar char="•"/>
        <a:defRPr sz="2400" kern="1200">
          <a:solidFill>
            <a:schemeClr val="tx1"/>
          </a:solidFill>
          <a:latin typeface="Tahoma" pitchFamily="34" charset="0"/>
          <a:ea typeface="Tahoma" pitchFamily="34" charset="0"/>
          <a:cs typeface="Tahoma" pitchFamily="34" charset="0"/>
        </a:defRPr>
      </a:lvl2pPr>
      <a:lvl3pPr marL="1143000" indent="-228600" algn="l" defTabSz="457200" rtl="0" eaLnBrk="0" fontAlgn="base" hangingPunct="0">
        <a:spcBef>
          <a:spcPts val="0"/>
        </a:spcBef>
        <a:spcAft>
          <a:spcPts val="1200"/>
        </a:spcAft>
        <a:buFont typeface="Arial" pitchFamily="34" charset="0"/>
        <a:buChar char="•"/>
        <a:defRPr sz="2200" kern="1200">
          <a:solidFill>
            <a:schemeClr val="tx1"/>
          </a:solidFill>
          <a:latin typeface="Tahoma" pitchFamily="34" charset="0"/>
          <a:ea typeface="Tahoma" pitchFamily="34" charset="0"/>
          <a:cs typeface="Tahoma" pitchFamily="34" charset="0"/>
        </a:defRPr>
      </a:lvl3pPr>
      <a:lvl4pPr marL="1600200" indent="-228600" algn="l" defTabSz="457200" rtl="0" eaLnBrk="0" fontAlgn="base" hangingPunct="0">
        <a:spcBef>
          <a:spcPts val="0"/>
        </a:spcBef>
        <a:spcAft>
          <a:spcPts val="1200"/>
        </a:spcAft>
        <a:buFont typeface="Arial" pitchFamily="34" charset="0"/>
        <a:buChar char="•"/>
        <a:defRPr sz="2200" kern="1200">
          <a:solidFill>
            <a:schemeClr val="tx1"/>
          </a:solidFill>
          <a:latin typeface="Tahoma" pitchFamily="34" charset="0"/>
          <a:ea typeface="Tahoma" pitchFamily="34" charset="0"/>
          <a:cs typeface="Tahoma" pitchFamily="34" charset="0"/>
        </a:defRPr>
      </a:lvl4pPr>
      <a:lvl5pPr marL="2057400" indent="-228600" algn="l" defTabSz="457200" rtl="0" eaLnBrk="0" fontAlgn="base" hangingPunct="0">
        <a:spcBef>
          <a:spcPct val="20000"/>
        </a:spcBef>
        <a:spcAft>
          <a:spcPct val="0"/>
        </a:spcAft>
        <a:buFont typeface="Arial" pitchFamily="34" charset="0"/>
        <a:buChar char="»"/>
        <a:defRPr sz="1200" kern="1200">
          <a:solidFill>
            <a:schemeClr val="tx1"/>
          </a:solidFill>
          <a:latin typeface="Georgia"/>
          <a:ea typeface="Georgia"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86480" y="3056716"/>
            <a:ext cx="8957520" cy="2232038"/>
          </a:xfrm>
        </p:spPr>
        <p:txBody>
          <a:bodyPr>
            <a:normAutofit fontScale="90000"/>
          </a:bodyPr>
          <a:lstStyle/>
          <a:p>
            <a:pPr marL="4763" indent="-4763">
              <a:spcBef>
                <a:spcPct val="20000"/>
              </a:spcBef>
              <a:defRPr/>
            </a:pP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r>
              <a:rPr lang="en-US" sz="3100" spc="100" dirty="0">
                <a:latin typeface="Tahoma" pitchFamily="34" charset="0"/>
                <a:cs typeface="Tahoma" pitchFamily="34" charset="0"/>
              </a:rPr>
              <a:t>VHA Directive 1200.01: </a:t>
            </a:r>
            <a:br>
              <a:rPr lang="en-US" sz="3100" spc="100" dirty="0">
                <a:latin typeface="Tahoma" pitchFamily="34" charset="0"/>
                <a:cs typeface="Tahoma" pitchFamily="34" charset="0"/>
              </a:rPr>
            </a:br>
            <a:r>
              <a:rPr lang="en-US" sz="3100" spc="100" dirty="0">
                <a:latin typeface="Tahoma" pitchFamily="34" charset="0"/>
                <a:cs typeface="Tahoma" pitchFamily="34" charset="0"/>
              </a:rPr>
              <a:t>Research and Development Committee </a:t>
            </a:r>
            <a:br>
              <a:rPr lang="en-US" sz="3100" spc="100" dirty="0">
                <a:latin typeface="Tahoma" pitchFamily="34" charset="0"/>
                <a:cs typeface="Tahoma" pitchFamily="34" charset="0"/>
              </a:rPr>
            </a:br>
            <a:br>
              <a:rPr lang="en-US" sz="3100" spc="100" dirty="0">
                <a:latin typeface="Tahoma" pitchFamily="34" charset="0"/>
                <a:cs typeface="Tahoma" pitchFamily="34" charset="0"/>
              </a:rPr>
            </a:br>
            <a:r>
              <a:rPr lang="en-US" sz="3100" spc="100" dirty="0">
                <a:latin typeface="Tahoma" pitchFamily="34" charset="0"/>
                <a:cs typeface="Tahoma" pitchFamily="34" charset="0"/>
              </a:rPr>
              <a:t>	</a:t>
            </a:r>
            <a:endParaRPr lang="en-US" sz="3100" b="0" spc="100" dirty="0">
              <a:latin typeface="Tahoma" pitchFamily="34" charset="0"/>
              <a:cs typeface="Tahoma" pitchFamily="34" charset="0"/>
            </a:endParaRPr>
          </a:p>
        </p:txBody>
      </p:sp>
      <p:sp>
        <p:nvSpPr>
          <p:cNvPr id="4" name="TextBox 3"/>
          <p:cNvSpPr txBox="1"/>
          <p:nvPr/>
        </p:nvSpPr>
        <p:spPr>
          <a:xfrm>
            <a:off x="5715000" y="5610225"/>
            <a:ext cx="3102429" cy="430887"/>
          </a:xfrm>
          <a:prstGeom prst="rect">
            <a:avLst/>
          </a:prstGeom>
          <a:noFill/>
        </p:spPr>
        <p:txBody>
          <a:bodyPr wrap="square">
            <a:spAutoFit/>
          </a:bodyPr>
          <a:lstStyle/>
          <a:p>
            <a:pPr defTabSz="457200" fontAlgn="base">
              <a:spcBef>
                <a:spcPct val="0"/>
              </a:spcBef>
              <a:spcAft>
                <a:spcPct val="0"/>
              </a:spcAft>
              <a:defRPr/>
            </a:pPr>
            <a:r>
              <a:rPr lang="en-US" sz="2200" b="1" dirty="0">
                <a:solidFill>
                  <a:prstClr val="white"/>
                </a:solidFill>
                <a:latin typeface="Tahoma" pitchFamily="34" charset="0"/>
                <a:ea typeface="ＭＳ Ｐゴシック" pitchFamily="1" charset="-128"/>
                <a:cs typeface="Tahoma" pitchFamily="34" charset="0"/>
              </a:rPr>
              <a:t>February 26, 2019</a:t>
            </a:r>
          </a:p>
        </p:txBody>
      </p:sp>
      <p:sp>
        <p:nvSpPr>
          <p:cNvPr id="5" name="TextBox 4">
            <a:extLst>
              <a:ext uri="{FF2B5EF4-FFF2-40B4-BE49-F238E27FC236}">
                <a16:creationId xmlns:a16="http://schemas.microsoft.com/office/drawing/2014/main" id="{2E4EAE64-B11D-481C-BB6D-0B4DF16A926A}"/>
              </a:ext>
            </a:extLst>
          </p:cNvPr>
          <p:cNvSpPr txBox="1"/>
          <p:nvPr/>
        </p:nvSpPr>
        <p:spPr>
          <a:xfrm>
            <a:off x="6400800" y="3056716"/>
            <a:ext cx="2416629" cy="817245"/>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t>Dial in: (562) 247-8422</a:t>
            </a:r>
          </a:p>
          <a:p>
            <a:r>
              <a:rPr lang="en-US" sz="1400" dirty="0"/>
              <a:t>Access Code: 939-426-052</a:t>
            </a:r>
          </a:p>
          <a:p>
            <a:r>
              <a:rPr lang="en-US" sz="1400" dirty="0"/>
              <a:t>Slides in “Handout” Tab</a:t>
            </a:r>
          </a:p>
        </p:txBody>
      </p:sp>
      <p:sp>
        <p:nvSpPr>
          <p:cNvPr id="6" name="Subtitle 2">
            <a:extLst>
              <a:ext uri="{FF2B5EF4-FFF2-40B4-BE49-F238E27FC236}">
                <a16:creationId xmlns:a16="http://schemas.microsoft.com/office/drawing/2014/main" id="{83537DCF-D50C-44DA-B414-FE5C86C28482}"/>
              </a:ext>
            </a:extLst>
          </p:cNvPr>
          <p:cNvSpPr>
            <a:spLocks noGrp="1"/>
          </p:cNvSpPr>
          <p:nvPr>
            <p:ph type="subTitle" idx="1"/>
          </p:nvPr>
        </p:nvSpPr>
        <p:spPr>
          <a:xfrm>
            <a:off x="357188" y="4517136"/>
            <a:ext cx="7753350" cy="1093088"/>
          </a:xfrm>
        </p:spPr>
        <p:txBody>
          <a:bodyPr/>
          <a:lstStyle/>
          <a:p>
            <a:pPr eaLnBrk="1" hangingPunct="1">
              <a:spcAft>
                <a:spcPts val="600"/>
              </a:spcAft>
              <a:defRPr/>
            </a:pPr>
            <a:endParaRPr lang="en-US" sz="2000" spc="100" dirty="0"/>
          </a:p>
          <a:p>
            <a:pPr eaLnBrk="1" hangingPunct="1">
              <a:spcAft>
                <a:spcPts val="600"/>
              </a:spcAft>
              <a:defRPr/>
            </a:pPr>
            <a:r>
              <a:rPr lang="en-US" sz="2000" spc="100" dirty="0">
                <a:latin typeface="Tahoma" pitchFamily="34" charset="0"/>
              </a:rPr>
              <a:t>C. Karen Jeans, PhD</a:t>
            </a:r>
          </a:p>
          <a:p>
            <a:pPr eaLnBrk="1" hangingPunct="1">
              <a:spcAft>
                <a:spcPts val="600"/>
              </a:spcAft>
              <a:defRPr/>
            </a:pPr>
            <a:r>
              <a:rPr lang="en-US" sz="2000" spc="100" dirty="0">
                <a:latin typeface="Tahoma" pitchFamily="34" charset="0"/>
              </a:rPr>
              <a:t>Associate Director, Regulatory Affairs</a:t>
            </a:r>
          </a:p>
          <a:p>
            <a:pPr eaLnBrk="1" hangingPunct="1">
              <a:spcAft>
                <a:spcPts val="600"/>
              </a:spcAft>
              <a:defRPr/>
            </a:pPr>
            <a:r>
              <a:rPr lang="en-US" sz="2000" spc="100" dirty="0">
                <a:latin typeface="Tahoma" pitchFamily="34" charset="0"/>
              </a:rPr>
              <a:t>ORPP&amp;E (formerly PRIDE)</a:t>
            </a:r>
          </a:p>
          <a:p>
            <a:pPr eaLnBrk="1" hangingPunct="1">
              <a:buFont typeface="Arial" charset="0"/>
              <a:buNone/>
              <a:defRPr/>
            </a:pPr>
            <a:endParaRPr lang="en-US" sz="2000" spc="100" dirty="0">
              <a:cs typeface="Calibri"/>
            </a:endParaRPr>
          </a:p>
        </p:txBody>
      </p:sp>
    </p:spTree>
    <p:extLst>
      <p:ext uri="{BB962C8B-B14F-4D97-AF65-F5344CB8AC3E}">
        <p14:creationId xmlns:p14="http://schemas.microsoft.com/office/powerpoint/2010/main" val="138049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59CA-F647-4D93-B400-9DFB17766F4B}"/>
              </a:ext>
            </a:extLst>
          </p:cNvPr>
          <p:cNvSpPr>
            <a:spLocks noGrp="1"/>
          </p:cNvSpPr>
          <p:nvPr>
            <p:ph type="title"/>
          </p:nvPr>
        </p:nvSpPr>
        <p:spPr/>
        <p:txBody>
          <a:bodyPr/>
          <a:lstStyle/>
          <a:p>
            <a:r>
              <a:rPr lang="en-US" dirty="0"/>
              <a:t>VHA Directive 1200.01: </a:t>
            </a:r>
            <a:br>
              <a:rPr lang="en-US" dirty="0"/>
            </a:br>
            <a:r>
              <a:rPr lang="en-US" dirty="0"/>
              <a:t>R&amp;D Committee Meetings:  Changed</a:t>
            </a:r>
          </a:p>
        </p:txBody>
      </p:sp>
      <p:sp>
        <p:nvSpPr>
          <p:cNvPr id="3" name="Content Placeholder 2">
            <a:extLst>
              <a:ext uri="{FF2B5EF4-FFF2-40B4-BE49-F238E27FC236}">
                <a16:creationId xmlns:a16="http://schemas.microsoft.com/office/drawing/2014/main" id="{F38654D3-6893-4598-928C-F6DD3E1F44BA}"/>
              </a:ext>
            </a:extLst>
          </p:cNvPr>
          <p:cNvSpPr>
            <a:spLocks noGrp="1"/>
          </p:cNvSpPr>
          <p:nvPr>
            <p:ph idx="1"/>
          </p:nvPr>
        </p:nvSpPr>
        <p:spPr/>
        <p:txBody>
          <a:bodyPr/>
          <a:lstStyle/>
          <a:p>
            <a:r>
              <a:rPr lang="en-US" sz="2400" dirty="0"/>
              <a:t>R&amp;D Committee meets on a regular schedule and as needed</a:t>
            </a:r>
          </a:p>
          <a:p>
            <a:pPr lvl="1"/>
            <a:r>
              <a:rPr lang="en-US" dirty="0"/>
              <a:t>Eliminates monthly R&amp;DC meeting requirement</a:t>
            </a:r>
          </a:p>
          <a:p>
            <a:r>
              <a:rPr lang="en-US" sz="2400" dirty="0"/>
              <a:t>Minutes for each meeting must be documented and disseminated to the facility leadership council (e.g., </a:t>
            </a:r>
            <a:r>
              <a:rPr lang="en-US" sz="2400" dirty="0" err="1"/>
              <a:t>Quadrad</a:t>
            </a:r>
            <a:r>
              <a:rPr lang="en-US" sz="2400" dirty="0"/>
              <a:t>)</a:t>
            </a:r>
          </a:p>
          <a:p>
            <a:pPr lvl="1"/>
            <a:r>
              <a:rPr lang="en-US" dirty="0"/>
              <a:t>Director</a:t>
            </a:r>
          </a:p>
          <a:p>
            <a:pPr lvl="1"/>
            <a:r>
              <a:rPr lang="en-US" dirty="0"/>
              <a:t>Associate Director</a:t>
            </a:r>
          </a:p>
          <a:p>
            <a:pPr lvl="1"/>
            <a:r>
              <a:rPr lang="en-US" dirty="0"/>
              <a:t>Chief of Staff</a:t>
            </a:r>
          </a:p>
          <a:p>
            <a:pPr lvl="1"/>
            <a:r>
              <a:rPr lang="en-US" dirty="0"/>
              <a:t>Associate Director for Patient Care Services</a:t>
            </a:r>
          </a:p>
          <a:p>
            <a:pPr lvl="1"/>
            <a:endParaRPr lang="en-US" dirty="0"/>
          </a:p>
        </p:txBody>
      </p:sp>
    </p:spTree>
    <p:extLst>
      <p:ext uri="{BB962C8B-B14F-4D97-AF65-F5344CB8AC3E}">
        <p14:creationId xmlns:p14="http://schemas.microsoft.com/office/powerpoint/2010/main" val="470906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59CA-F647-4D93-B400-9DFB17766F4B}"/>
              </a:ext>
            </a:extLst>
          </p:cNvPr>
          <p:cNvSpPr>
            <a:spLocks noGrp="1"/>
          </p:cNvSpPr>
          <p:nvPr>
            <p:ph type="title"/>
          </p:nvPr>
        </p:nvSpPr>
        <p:spPr/>
        <p:txBody>
          <a:bodyPr/>
          <a:lstStyle/>
          <a:p>
            <a:r>
              <a:rPr lang="en-US" dirty="0"/>
              <a:t>VHA Directive 1200.01: </a:t>
            </a:r>
            <a:br>
              <a:rPr lang="en-US" dirty="0"/>
            </a:br>
            <a:r>
              <a:rPr lang="en-US" dirty="0"/>
              <a:t>R&amp;D Committee Responsibilities: Changed</a:t>
            </a:r>
          </a:p>
        </p:txBody>
      </p:sp>
      <p:sp>
        <p:nvSpPr>
          <p:cNvPr id="3" name="Content Placeholder 2">
            <a:extLst>
              <a:ext uri="{FF2B5EF4-FFF2-40B4-BE49-F238E27FC236}">
                <a16:creationId xmlns:a16="http://schemas.microsoft.com/office/drawing/2014/main" id="{F38654D3-6893-4598-928C-F6DD3E1F44BA}"/>
              </a:ext>
            </a:extLst>
          </p:cNvPr>
          <p:cNvSpPr>
            <a:spLocks noGrp="1"/>
          </p:cNvSpPr>
          <p:nvPr>
            <p:ph idx="1"/>
          </p:nvPr>
        </p:nvSpPr>
        <p:spPr>
          <a:xfrm>
            <a:off x="304800" y="1752600"/>
            <a:ext cx="8229600" cy="4190513"/>
          </a:xfrm>
        </p:spPr>
        <p:txBody>
          <a:bodyPr/>
          <a:lstStyle/>
          <a:p>
            <a:r>
              <a:rPr lang="en-US" sz="2200" dirty="0"/>
              <a:t>Makes recommendations to the Director by making recommendations regarding personnel, space, and other resource needs of the research program</a:t>
            </a:r>
          </a:p>
          <a:p>
            <a:r>
              <a:rPr lang="en-US" sz="2200" dirty="0"/>
              <a:t>Reviews and approves research, requiring modifications to obtain approval, or disapproving the research</a:t>
            </a:r>
          </a:p>
          <a:p>
            <a:pPr lvl="1"/>
            <a:r>
              <a:rPr lang="en-US" sz="2200" dirty="0"/>
              <a:t>Reviews differ dependent upon whether the R&amp;D Committee is the only oversight committee or not</a:t>
            </a:r>
          </a:p>
          <a:p>
            <a:pPr lvl="1"/>
            <a:r>
              <a:rPr lang="en-US" sz="2200" dirty="0"/>
              <a:t>R&amp;D Committee is the review and approving committee if the protocol does not meet criteria for assignment to any subcommittee according to local standard operating policies and procedures</a:t>
            </a:r>
          </a:p>
          <a:p>
            <a:pPr lvl="1"/>
            <a:r>
              <a:rPr lang="en-US" sz="2200" dirty="0"/>
              <a:t>Convened R&amp;D Committee reviews and designated reviews</a:t>
            </a:r>
          </a:p>
          <a:p>
            <a:pPr lvl="1"/>
            <a:endParaRPr lang="en-US" sz="2000" dirty="0"/>
          </a:p>
          <a:p>
            <a:endParaRPr lang="en-US" sz="2000" dirty="0"/>
          </a:p>
          <a:p>
            <a:endParaRPr lang="en-US" sz="2000" dirty="0"/>
          </a:p>
        </p:txBody>
      </p:sp>
    </p:spTree>
    <p:extLst>
      <p:ext uri="{BB962C8B-B14F-4D97-AF65-F5344CB8AC3E}">
        <p14:creationId xmlns:p14="http://schemas.microsoft.com/office/powerpoint/2010/main" val="1441329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812B-BAEA-4959-9924-47EFC845D51F}"/>
              </a:ext>
            </a:extLst>
          </p:cNvPr>
          <p:cNvSpPr>
            <a:spLocks noGrp="1"/>
          </p:cNvSpPr>
          <p:nvPr>
            <p:ph type="title"/>
          </p:nvPr>
        </p:nvSpPr>
        <p:spPr/>
        <p:txBody>
          <a:bodyPr/>
          <a:lstStyle/>
          <a:p>
            <a:r>
              <a:rPr lang="en-US" dirty="0"/>
              <a:t>VHA Directive 1200.01: R&amp;D Committee Responsibilities - Unchanged</a:t>
            </a:r>
          </a:p>
        </p:txBody>
      </p:sp>
      <p:sp>
        <p:nvSpPr>
          <p:cNvPr id="3" name="Content Placeholder 2">
            <a:extLst>
              <a:ext uri="{FF2B5EF4-FFF2-40B4-BE49-F238E27FC236}">
                <a16:creationId xmlns:a16="http://schemas.microsoft.com/office/drawing/2014/main" id="{0B76B23F-8D78-41E3-95AD-3F26DB81870B}"/>
              </a:ext>
            </a:extLst>
          </p:cNvPr>
          <p:cNvSpPr>
            <a:spLocks noGrp="1"/>
          </p:cNvSpPr>
          <p:nvPr>
            <p:ph idx="1"/>
          </p:nvPr>
        </p:nvSpPr>
        <p:spPr/>
        <p:txBody>
          <a:bodyPr>
            <a:normAutofit fontScale="92500" lnSpcReduction="10000"/>
          </a:bodyPr>
          <a:lstStyle/>
          <a:p>
            <a:r>
              <a:rPr lang="en-US" sz="2600" dirty="0"/>
              <a:t>Unchanged - R&amp;D Committee Review when Another Subcommittee is Primary, such as an Institutional Review Board (IRB) or Institutional Animal Care and Use Committee (IACUC)</a:t>
            </a:r>
          </a:p>
          <a:p>
            <a:pPr lvl="1"/>
            <a:r>
              <a:rPr lang="en-US" sz="2600" dirty="0"/>
              <a:t>Unchanged – No requirement to review and approve amendments and conduct continuing reviews. </a:t>
            </a:r>
          </a:p>
          <a:p>
            <a:pPr lvl="1"/>
            <a:r>
              <a:rPr lang="en-US" sz="2600" dirty="0"/>
              <a:t>May still disapprove a study that was approved by a subcommittee.</a:t>
            </a:r>
          </a:p>
          <a:p>
            <a:pPr lvl="1"/>
            <a:r>
              <a:rPr lang="en-US" sz="2600" dirty="0"/>
              <a:t>May require changes to a study approved by a subcommittee.</a:t>
            </a:r>
          </a:p>
          <a:p>
            <a:pPr lvl="1"/>
            <a:endParaRPr lang="en-US" dirty="0"/>
          </a:p>
          <a:p>
            <a:pPr lvl="1"/>
            <a:endParaRPr lang="en-US" dirty="0"/>
          </a:p>
        </p:txBody>
      </p:sp>
    </p:spTree>
    <p:extLst>
      <p:ext uri="{BB962C8B-B14F-4D97-AF65-F5344CB8AC3E}">
        <p14:creationId xmlns:p14="http://schemas.microsoft.com/office/powerpoint/2010/main" val="1570561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EC90-6B8F-4DFD-8C02-7FD24A16AE4F}"/>
              </a:ext>
            </a:extLst>
          </p:cNvPr>
          <p:cNvSpPr>
            <a:spLocks noGrp="1"/>
          </p:cNvSpPr>
          <p:nvPr>
            <p:ph type="title"/>
          </p:nvPr>
        </p:nvSpPr>
        <p:spPr>
          <a:xfrm>
            <a:off x="609600" y="304800"/>
            <a:ext cx="7886700" cy="1325563"/>
          </a:xfrm>
        </p:spPr>
        <p:txBody>
          <a:bodyPr>
            <a:normAutofit fontScale="90000"/>
          </a:bodyPr>
          <a:lstStyle/>
          <a:p>
            <a:r>
              <a:rPr lang="en-US" dirty="0"/>
              <a:t>VHA Directive 1200.01: New</a:t>
            </a:r>
            <a:br>
              <a:rPr lang="en-US" dirty="0"/>
            </a:br>
            <a:r>
              <a:rPr lang="en-US" dirty="0"/>
              <a:t>R&amp;D Committee Designated Review Process</a:t>
            </a:r>
          </a:p>
        </p:txBody>
      </p:sp>
      <p:sp>
        <p:nvSpPr>
          <p:cNvPr id="3" name="Content Placeholder 2">
            <a:extLst>
              <a:ext uri="{FF2B5EF4-FFF2-40B4-BE49-F238E27FC236}">
                <a16:creationId xmlns:a16="http://schemas.microsoft.com/office/drawing/2014/main" id="{9D6B899E-4785-4291-920F-29FEC61E81A1}"/>
              </a:ext>
            </a:extLst>
          </p:cNvPr>
          <p:cNvSpPr>
            <a:spLocks noGrp="1"/>
          </p:cNvSpPr>
          <p:nvPr>
            <p:ph idx="1"/>
          </p:nvPr>
        </p:nvSpPr>
        <p:spPr>
          <a:xfrm>
            <a:off x="304800" y="1752600"/>
            <a:ext cx="8406245" cy="5434446"/>
          </a:xfrm>
        </p:spPr>
        <p:txBody>
          <a:bodyPr>
            <a:noAutofit/>
          </a:bodyPr>
          <a:lstStyle/>
          <a:p>
            <a:pPr marL="336550" lvl="1" indent="-336550"/>
            <a:r>
              <a:rPr lang="en-US" sz="2800" dirty="0">
                <a:latin typeface="Tahoma"/>
                <a:cs typeface="Tahoma"/>
              </a:rPr>
              <a:t>Similar to IRB expedited review or IACUC designated review – 1 member minimum</a:t>
            </a:r>
          </a:p>
          <a:p>
            <a:pPr marL="336550" lvl="2" indent="-336550"/>
            <a:r>
              <a:rPr lang="en-US" sz="2800" dirty="0">
                <a:latin typeface="Tahoma"/>
                <a:cs typeface="Tahoma"/>
              </a:rPr>
              <a:t>Not required to be used – optional</a:t>
            </a:r>
          </a:p>
          <a:p>
            <a:pPr marL="336550" lvl="2" indent="-336550"/>
            <a:r>
              <a:rPr lang="en-US" sz="2800" dirty="0">
                <a:latin typeface="Tahoma"/>
                <a:cs typeface="Tahoma"/>
              </a:rPr>
              <a:t>Designated reviewer must be one of the following:</a:t>
            </a:r>
          </a:p>
          <a:p>
            <a:pPr marL="793750" lvl="3" indent="-336550"/>
            <a:r>
              <a:rPr lang="en-US" sz="2800" dirty="0">
                <a:latin typeface="Tahoma"/>
                <a:cs typeface="Tahoma"/>
              </a:rPr>
              <a:t>R&amp;D Committee Chair</a:t>
            </a:r>
          </a:p>
          <a:p>
            <a:pPr marL="800100" lvl="4" indent="-342900">
              <a:buFont typeface="Wingdings" charset="2"/>
              <a:buChar char="§"/>
            </a:pPr>
            <a:r>
              <a:rPr lang="en-US" sz="2800" dirty="0">
                <a:latin typeface="Tahoma"/>
                <a:cs typeface="Tahoma"/>
              </a:rPr>
              <a:t>Voting member of the R&amp;D Committee designated by the Chair</a:t>
            </a:r>
          </a:p>
          <a:p>
            <a:pPr marL="0" indent="0">
              <a:buNone/>
            </a:pPr>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1861356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EC90-6B8F-4DFD-8C02-7FD24A16AE4F}"/>
              </a:ext>
            </a:extLst>
          </p:cNvPr>
          <p:cNvSpPr>
            <a:spLocks noGrp="1"/>
          </p:cNvSpPr>
          <p:nvPr>
            <p:ph type="title"/>
          </p:nvPr>
        </p:nvSpPr>
        <p:spPr>
          <a:xfrm>
            <a:off x="609600" y="304800"/>
            <a:ext cx="7886700" cy="1325563"/>
          </a:xfrm>
        </p:spPr>
        <p:txBody>
          <a:bodyPr>
            <a:normAutofit fontScale="90000"/>
          </a:bodyPr>
          <a:lstStyle/>
          <a:p>
            <a:r>
              <a:rPr lang="en-US" dirty="0"/>
              <a:t>VHA Directive 1200.01: New</a:t>
            </a:r>
            <a:br>
              <a:rPr lang="en-US" dirty="0"/>
            </a:br>
            <a:r>
              <a:rPr lang="en-US" dirty="0"/>
              <a:t>R&amp;D Committee Designated Review Process</a:t>
            </a:r>
          </a:p>
        </p:txBody>
      </p:sp>
      <p:sp>
        <p:nvSpPr>
          <p:cNvPr id="3" name="Content Placeholder 2">
            <a:extLst>
              <a:ext uri="{FF2B5EF4-FFF2-40B4-BE49-F238E27FC236}">
                <a16:creationId xmlns:a16="http://schemas.microsoft.com/office/drawing/2014/main" id="{9D6B899E-4785-4291-920F-29FEC61E81A1}"/>
              </a:ext>
            </a:extLst>
          </p:cNvPr>
          <p:cNvSpPr>
            <a:spLocks noGrp="1"/>
          </p:cNvSpPr>
          <p:nvPr>
            <p:ph idx="1"/>
          </p:nvPr>
        </p:nvSpPr>
        <p:spPr>
          <a:xfrm>
            <a:off x="304800" y="1752600"/>
            <a:ext cx="8406245" cy="5434446"/>
          </a:xfrm>
        </p:spPr>
        <p:txBody>
          <a:bodyPr>
            <a:noAutofit/>
          </a:bodyPr>
          <a:lstStyle/>
          <a:p>
            <a:pPr marL="336550" lvl="2" indent="-336550"/>
            <a:r>
              <a:rPr lang="en-US" sz="2800" dirty="0">
                <a:latin typeface="Tahoma"/>
                <a:cs typeface="Tahoma"/>
              </a:rPr>
              <a:t>May review on behalf of the full committee </a:t>
            </a:r>
          </a:p>
          <a:p>
            <a:pPr marL="336550" lvl="2" indent="-336550"/>
            <a:r>
              <a:rPr lang="en-US" sz="2800" dirty="0">
                <a:latin typeface="Tahoma"/>
                <a:cs typeface="Tahoma"/>
              </a:rPr>
              <a:t>Designated reviewer may require changes</a:t>
            </a:r>
            <a:endParaRPr lang="en-US" sz="2800" dirty="0"/>
          </a:p>
          <a:p>
            <a:r>
              <a:rPr lang="en-US" dirty="0"/>
              <a:t>Final approvals made by designated reviewers of protocols initially reviewed by the convened R&amp;D Committee must be reported to the full R&amp;D Committee at its next convened meeting and noted in the minutes </a:t>
            </a:r>
          </a:p>
          <a:p>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1087841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EC90-6B8F-4DFD-8C02-7FD24A16AE4F}"/>
              </a:ext>
            </a:extLst>
          </p:cNvPr>
          <p:cNvSpPr>
            <a:spLocks noGrp="1"/>
          </p:cNvSpPr>
          <p:nvPr>
            <p:ph type="title"/>
          </p:nvPr>
        </p:nvSpPr>
        <p:spPr>
          <a:xfrm>
            <a:off x="609600" y="304800"/>
            <a:ext cx="7886700" cy="1325563"/>
          </a:xfrm>
        </p:spPr>
        <p:txBody>
          <a:bodyPr>
            <a:normAutofit fontScale="90000"/>
          </a:bodyPr>
          <a:lstStyle/>
          <a:p>
            <a:r>
              <a:rPr lang="en-US" dirty="0"/>
              <a:t>VHA Directive 1200.01: New</a:t>
            </a:r>
            <a:br>
              <a:rPr lang="en-US" dirty="0"/>
            </a:br>
            <a:r>
              <a:rPr lang="en-US" dirty="0"/>
              <a:t>R&amp;D Committee Designated Review Process</a:t>
            </a:r>
          </a:p>
        </p:txBody>
      </p:sp>
      <p:sp>
        <p:nvSpPr>
          <p:cNvPr id="3" name="Content Placeholder 2">
            <a:extLst>
              <a:ext uri="{FF2B5EF4-FFF2-40B4-BE49-F238E27FC236}">
                <a16:creationId xmlns:a16="http://schemas.microsoft.com/office/drawing/2014/main" id="{9D6B899E-4785-4291-920F-29FEC61E81A1}"/>
              </a:ext>
            </a:extLst>
          </p:cNvPr>
          <p:cNvSpPr>
            <a:spLocks noGrp="1"/>
          </p:cNvSpPr>
          <p:nvPr>
            <p:ph idx="1"/>
          </p:nvPr>
        </p:nvSpPr>
        <p:spPr>
          <a:xfrm>
            <a:off x="304800" y="1676400"/>
            <a:ext cx="8406245" cy="5434446"/>
          </a:xfrm>
        </p:spPr>
        <p:txBody>
          <a:bodyPr>
            <a:normAutofit lnSpcReduction="10000"/>
          </a:bodyPr>
          <a:lstStyle/>
          <a:p>
            <a:pPr marL="576263" lvl="1" indent="-525463"/>
            <a:r>
              <a:rPr lang="en-US" dirty="0"/>
              <a:t>Examples when Designated Review is Permitted:</a:t>
            </a:r>
          </a:p>
          <a:p>
            <a:pPr marL="976313" lvl="2" indent="-525463"/>
            <a:r>
              <a:rPr lang="en-US" sz="2400" dirty="0"/>
              <a:t>Minor changes to a protocol required by R&amp;D Committee following full board review</a:t>
            </a:r>
          </a:p>
          <a:p>
            <a:pPr marL="1033463" lvl="3" indent="-525463"/>
            <a:r>
              <a:rPr lang="en-US" sz="2400" dirty="0"/>
              <a:t>Final approval for protocols approved contingent on the full approval of a subcommittee if the subcommittee had not required major changes (as defined in local SOPS) to the protocol since the R&amp;D Committee conducts its review </a:t>
            </a:r>
          </a:p>
          <a:p>
            <a:pPr marL="1033463" lvl="3" indent="-525463"/>
            <a:r>
              <a:rPr lang="en-US" sz="2400" dirty="0"/>
              <a:t>Final approval contingent on privacy office (PO)/information system security officer (ISSO) review</a:t>
            </a:r>
          </a:p>
          <a:p>
            <a:pPr marL="1033463" lvl="3" indent="-525463"/>
            <a:r>
              <a:rPr lang="en-US" sz="2400" dirty="0"/>
              <a:t>Exempt and Expedited human subject research protocols</a:t>
            </a:r>
          </a:p>
          <a:p>
            <a:pPr marL="914400" lvl="2" indent="0">
              <a:buNone/>
            </a:pPr>
            <a:endParaRPr lang="en-US" sz="2400" dirty="0"/>
          </a:p>
          <a:p>
            <a:endParaRPr lang="en-US" sz="2400" dirty="0"/>
          </a:p>
        </p:txBody>
      </p:sp>
    </p:spTree>
    <p:extLst>
      <p:ext uri="{BB962C8B-B14F-4D97-AF65-F5344CB8AC3E}">
        <p14:creationId xmlns:p14="http://schemas.microsoft.com/office/powerpoint/2010/main" val="137736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EC90-6B8F-4DFD-8C02-7FD24A16AE4F}"/>
              </a:ext>
            </a:extLst>
          </p:cNvPr>
          <p:cNvSpPr>
            <a:spLocks noGrp="1"/>
          </p:cNvSpPr>
          <p:nvPr>
            <p:ph type="title"/>
          </p:nvPr>
        </p:nvSpPr>
        <p:spPr>
          <a:xfrm>
            <a:off x="609600" y="304800"/>
            <a:ext cx="7886700" cy="1325563"/>
          </a:xfrm>
        </p:spPr>
        <p:txBody>
          <a:bodyPr>
            <a:normAutofit fontScale="90000"/>
          </a:bodyPr>
          <a:lstStyle/>
          <a:p>
            <a:r>
              <a:rPr lang="en-US" dirty="0"/>
              <a:t>VHA Directive 1200.01: New</a:t>
            </a:r>
            <a:br>
              <a:rPr lang="en-US" dirty="0"/>
            </a:br>
            <a:r>
              <a:rPr lang="en-US" dirty="0"/>
              <a:t>R&amp;D Committee Designated Review Process</a:t>
            </a:r>
          </a:p>
        </p:txBody>
      </p:sp>
      <p:sp>
        <p:nvSpPr>
          <p:cNvPr id="3" name="Content Placeholder 2">
            <a:extLst>
              <a:ext uri="{FF2B5EF4-FFF2-40B4-BE49-F238E27FC236}">
                <a16:creationId xmlns:a16="http://schemas.microsoft.com/office/drawing/2014/main" id="{9D6B899E-4785-4291-920F-29FEC61E81A1}"/>
              </a:ext>
            </a:extLst>
          </p:cNvPr>
          <p:cNvSpPr>
            <a:spLocks noGrp="1"/>
          </p:cNvSpPr>
          <p:nvPr>
            <p:ph idx="1"/>
          </p:nvPr>
        </p:nvSpPr>
        <p:spPr>
          <a:xfrm>
            <a:off x="304800" y="1752600"/>
            <a:ext cx="8406245" cy="5434446"/>
          </a:xfrm>
        </p:spPr>
        <p:txBody>
          <a:bodyPr>
            <a:normAutofit/>
          </a:bodyPr>
          <a:lstStyle/>
          <a:p>
            <a:pPr lvl="1"/>
            <a:r>
              <a:rPr lang="en-US" dirty="0"/>
              <a:t>Examples when Designated Review is Permitted (cont.):</a:t>
            </a:r>
          </a:p>
          <a:p>
            <a:pPr lvl="2"/>
            <a:r>
              <a:rPr lang="en-US" sz="2400" dirty="0"/>
              <a:t>Expanded Access – single patient expanded access approved by the IRB Chair or another appropriate IRB voting member</a:t>
            </a:r>
          </a:p>
          <a:p>
            <a:pPr lvl="2"/>
            <a:r>
              <a:rPr lang="en-US" sz="2400" dirty="0"/>
              <a:t>Research that does not involve human subjects, biosafety level (BSL-3) or high containment, use of select agents or non-exempt quantities of selected toxins, USDA-regulated animal species, or any animal research involving more than momentary or distress to animals</a:t>
            </a:r>
          </a:p>
          <a:p>
            <a:pPr marL="914400" lvl="2" indent="0">
              <a:buNone/>
            </a:pPr>
            <a:endParaRPr lang="en-US" dirty="0"/>
          </a:p>
          <a:p>
            <a:endParaRPr lang="en-US" dirty="0"/>
          </a:p>
        </p:txBody>
      </p:sp>
    </p:spTree>
    <p:extLst>
      <p:ext uri="{BB962C8B-B14F-4D97-AF65-F5344CB8AC3E}">
        <p14:creationId xmlns:p14="http://schemas.microsoft.com/office/powerpoint/2010/main" val="3431955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59CA-F647-4D93-B400-9DFB17766F4B}"/>
              </a:ext>
            </a:extLst>
          </p:cNvPr>
          <p:cNvSpPr>
            <a:spLocks noGrp="1"/>
          </p:cNvSpPr>
          <p:nvPr>
            <p:ph type="title"/>
          </p:nvPr>
        </p:nvSpPr>
        <p:spPr/>
        <p:txBody>
          <a:bodyPr>
            <a:normAutofit fontScale="90000"/>
          </a:bodyPr>
          <a:lstStyle/>
          <a:p>
            <a:r>
              <a:rPr lang="en-US" sz="3200" dirty="0"/>
              <a:t>VHA Directive 1200.01: New R&amp;D Committee Responsibilities: ISSO and PO Reviews</a:t>
            </a:r>
          </a:p>
        </p:txBody>
      </p:sp>
      <p:sp>
        <p:nvSpPr>
          <p:cNvPr id="3" name="Content Placeholder 2">
            <a:extLst>
              <a:ext uri="{FF2B5EF4-FFF2-40B4-BE49-F238E27FC236}">
                <a16:creationId xmlns:a16="http://schemas.microsoft.com/office/drawing/2014/main" id="{F38654D3-6893-4598-928C-F6DD3E1F44BA}"/>
              </a:ext>
            </a:extLst>
          </p:cNvPr>
          <p:cNvSpPr>
            <a:spLocks noGrp="1"/>
          </p:cNvSpPr>
          <p:nvPr>
            <p:ph idx="1"/>
          </p:nvPr>
        </p:nvSpPr>
        <p:spPr/>
        <p:txBody>
          <a:bodyPr/>
          <a:lstStyle/>
          <a:p>
            <a:r>
              <a:rPr lang="en-US" dirty="0"/>
              <a:t>ISSO and PO reviews part of prior VHA Handbook 1200.05 which was rescinded when VHA Directive 1200.05 was issued</a:t>
            </a:r>
          </a:p>
          <a:p>
            <a:r>
              <a:rPr lang="en-US" dirty="0"/>
              <a:t>R&amp;D Committee is responsible for ensuring ISSO and PO review is complete before a study is given final approval.</a:t>
            </a:r>
          </a:p>
          <a:p>
            <a:r>
              <a:rPr lang="en-US" sz="2800" dirty="0"/>
              <a:t>The R&amp;D Committee can approve contingent on ISSO and PO review. </a:t>
            </a:r>
          </a:p>
          <a:p>
            <a:pPr marL="0" indent="0">
              <a:buNone/>
            </a:pPr>
            <a:endParaRPr lang="en-US" dirty="0"/>
          </a:p>
        </p:txBody>
      </p:sp>
    </p:spTree>
    <p:extLst>
      <p:ext uri="{BB962C8B-B14F-4D97-AF65-F5344CB8AC3E}">
        <p14:creationId xmlns:p14="http://schemas.microsoft.com/office/powerpoint/2010/main" val="3797864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59CA-F647-4D93-B400-9DFB17766F4B}"/>
              </a:ext>
            </a:extLst>
          </p:cNvPr>
          <p:cNvSpPr>
            <a:spLocks noGrp="1"/>
          </p:cNvSpPr>
          <p:nvPr>
            <p:ph type="title"/>
          </p:nvPr>
        </p:nvSpPr>
        <p:spPr/>
        <p:txBody>
          <a:bodyPr>
            <a:normAutofit/>
          </a:bodyPr>
          <a:lstStyle/>
          <a:p>
            <a:r>
              <a:rPr lang="en-US" sz="3200" dirty="0"/>
              <a:t>VHA Directive 1200.01: New</a:t>
            </a:r>
            <a:br>
              <a:rPr lang="en-US" sz="3200" dirty="0"/>
            </a:br>
            <a:r>
              <a:rPr lang="en-US" sz="3200" dirty="0"/>
              <a:t>Local R&amp;D Conflict of Interest Committee</a:t>
            </a:r>
          </a:p>
        </p:txBody>
      </p:sp>
      <p:sp>
        <p:nvSpPr>
          <p:cNvPr id="3" name="Content Placeholder 2">
            <a:extLst>
              <a:ext uri="{FF2B5EF4-FFF2-40B4-BE49-F238E27FC236}">
                <a16:creationId xmlns:a16="http://schemas.microsoft.com/office/drawing/2014/main" id="{F38654D3-6893-4598-928C-F6DD3E1F44BA}"/>
              </a:ext>
            </a:extLst>
          </p:cNvPr>
          <p:cNvSpPr>
            <a:spLocks noGrp="1"/>
          </p:cNvSpPr>
          <p:nvPr>
            <p:ph idx="1"/>
          </p:nvPr>
        </p:nvSpPr>
        <p:spPr/>
        <p:txBody>
          <a:bodyPr/>
          <a:lstStyle/>
          <a:p>
            <a:r>
              <a:rPr lang="en-US" dirty="0"/>
              <a:t>R&amp;D Conflict of Interest Committee must be established.</a:t>
            </a:r>
          </a:p>
          <a:p>
            <a:r>
              <a:rPr lang="en-US" dirty="0"/>
              <a:t>Responsible for reviewing completed, signed, and dated OGE Form 450 Alternative – VA, Research Financial Conflict of Interest Statement</a:t>
            </a:r>
          </a:p>
          <a:p>
            <a:r>
              <a:rPr lang="en-US" dirty="0"/>
              <a:t>VA Investigators must submit OGE Form 450 Alternative – VA, Research Financial Conflict of Interest Statement.</a:t>
            </a:r>
          </a:p>
          <a:p>
            <a:endParaRPr lang="en-US" dirty="0"/>
          </a:p>
          <a:p>
            <a:pPr marL="0" indent="0">
              <a:buNone/>
            </a:pPr>
            <a:endParaRPr lang="en-US" dirty="0"/>
          </a:p>
        </p:txBody>
      </p:sp>
    </p:spTree>
    <p:extLst>
      <p:ext uri="{BB962C8B-B14F-4D97-AF65-F5344CB8AC3E}">
        <p14:creationId xmlns:p14="http://schemas.microsoft.com/office/powerpoint/2010/main" val="81204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VHA Directive 1200.01: New</a:t>
            </a:r>
            <a:br>
              <a:rPr lang="en-US" sz="3200" dirty="0">
                <a:solidFill>
                  <a:prstClr val="white"/>
                </a:solidFill>
              </a:rPr>
            </a:br>
            <a:r>
              <a:rPr lang="en-US" sz="3200" dirty="0">
                <a:solidFill>
                  <a:prstClr val="white"/>
                </a:solidFill>
              </a:rPr>
              <a:t>Local R&amp;D Conflict of Interest Committee</a:t>
            </a:r>
            <a:endParaRPr lang="en-US" dirty="0"/>
          </a:p>
        </p:txBody>
      </p:sp>
      <p:sp>
        <p:nvSpPr>
          <p:cNvPr id="3" name="Content Placeholder 2"/>
          <p:cNvSpPr>
            <a:spLocks noGrp="1"/>
          </p:cNvSpPr>
          <p:nvPr>
            <p:ph idx="1"/>
          </p:nvPr>
        </p:nvSpPr>
        <p:spPr>
          <a:xfrm>
            <a:off x="304800" y="1752600"/>
            <a:ext cx="8229600" cy="4190513"/>
          </a:xfrm>
        </p:spPr>
        <p:txBody>
          <a:bodyPr/>
          <a:lstStyle/>
          <a:p>
            <a:r>
              <a:rPr lang="en-US" sz="2400" dirty="0"/>
              <a:t>OGE Form 450 completed by VA investigators prior to:</a:t>
            </a:r>
          </a:p>
          <a:p>
            <a:pPr lvl="1"/>
            <a:r>
              <a:rPr lang="en-US" dirty="0"/>
              <a:t>Initial review of a study protocol in which he or she is listed as an Investigator,</a:t>
            </a:r>
          </a:p>
          <a:p>
            <a:pPr lvl="1"/>
            <a:r>
              <a:rPr lang="en-US" dirty="0"/>
              <a:t>Continuing review of a study protocol in which he or she is are listed as an Investigator,</a:t>
            </a:r>
          </a:p>
          <a:p>
            <a:pPr lvl="1"/>
            <a:r>
              <a:rPr lang="en-US" dirty="0"/>
              <a:t>Being added as an Investigator to a study protocol, or</a:t>
            </a:r>
          </a:p>
          <a:p>
            <a:pPr lvl="1"/>
            <a:r>
              <a:rPr lang="en-US" dirty="0"/>
              <a:t>When there is a change in relevant information that requires the investigator to change an answer on Section I of the Statement to “yes” or that changes the reason for a “yes” answer.</a:t>
            </a:r>
          </a:p>
          <a:p>
            <a:endParaRPr lang="en-US" dirty="0"/>
          </a:p>
        </p:txBody>
      </p:sp>
    </p:spTree>
    <p:extLst>
      <p:ext uri="{BB962C8B-B14F-4D97-AF65-F5344CB8AC3E}">
        <p14:creationId xmlns:p14="http://schemas.microsoft.com/office/powerpoint/2010/main" val="1041358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sz="2400" dirty="0"/>
              <a:t>Identify key Office of Research and Development (ORD) policy elements of VHA Directive 1200.01: Research and Development Committee issued on January 24, 2019.</a:t>
            </a:r>
          </a:p>
          <a:p>
            <a:r>
              <a:rPr lang="en-US" sz="2400" dirty="0"/>
              <a:t>Describe the rationale for key policy revisions in VHA Directive 1200.01: Research and Development Committee.</a:t>
            </a:r>
          </a:p>
          <a:p>
            <a:r>
              <a:rPr lang="en-US" sz="2400" dirty="0"/>
              <a:t>Describe strategies for implementation of key policy revisions in VHA Directive 1200.1: Research and Development Committee.</a:t>
            </a:r>
          </a:p>
        </p:txBody>
      </p:sp>
      <p:sp>
        <p:nvSpPr>
          <p:cNvPr id="6" name="TextBox 5">
            <a:extLst>
              <a:ext uri="{FF2B5EF4-FFF2-40B4-BE49-F238E27FC236}">
                <a16:creationId xmlns:a16="http://schemas.microsoft.com/office/drawing/2014/main" id="{44D8D9DB-80D5-4E84-8C91-40DB35C16EA3}"/>
              </a:ext>
            </a:extLst>
          </p:cNvPr>
          <p:cNvSpPr txBox="1"/>
          <p:nvPr/>
        </p:nvSpPr>
        <p:spPr>
          <a:xfrm>
            <a:off x="6270171" y="505545"/>
            <a:ext cx="2416629" cy="817245"/>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t>Dial in: (562) 247-8422</a:t>
            </a:r>
          </a:p>
          <a:p>
            <a:r>
              <a:rPr lang="en-US" sz="1400" dirty="0"/>
              <a:t>Access Code: 939-426-052</a:t>
            </a:r>
          </a:p>
          <a:p>
            <a:r>
              <a:rPr lang="en-US" sz="1400" dirty="0"/>
              <a:t>Slides in “Handout” Tab</a:t>
            </a:r>
          </a:p>
        </p:txBody>
      </p:sp>
    </p:spTree>
    <p:extLst>
      <p:ext uri="{BB962C8B-B14F-4D97-AF65-F5344CB8AC3E}">
        <p14:creationId xmlns:p14="http://schemas.microsoft.com/office/powerpoint/2010/main" val="125886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VHA Directive 1200.01: New</a:t>
            </a:r>
            <a:br>
              <a:rPr lang="en-US" sz="3200" dirty="0">
                <a:solidFill>
                  <a:prstClr val="white"/>
                </a:solidFill>
              </a:rPr>
            </a:br>
            <a:r>
              <a:rPr lang="en-US" sz="3200" dirty="0">
                <a:solidFill>
                  <a:prstClr val="white"/>
                </a:solidFill>
              </a:rPr>
              <a:t>Local R&amp;D Conflict of Interest Committee</a:t>
            </a:r>
            <a:endParaRPr lang="en-US" dirty="0"/>
          </a:p>
        </p:txBody>
      </p:sp>
      <p:sp>
        <p:nvSpPr>
          <p:cNvPr id="3" name="Content Placeholder 2"/>
          <p:cNvSpPr>
            <a:spLocks noGrp="1"/>
          </p:cNvSpPr>
          <p:nvPr>
            <p:ph idx="1"/>
          </p:nvPr>
        </p:nvSpPr>
        <p:spPr>
          <a:xfrm>
            <a:off x="381000" y="1676400"/>
            <a:ext cx="8229600" cy="4190513"/>
          </a:xfrm>
        </p:spPr>
        <p:txBody>
          <a:bodyPr/>
          <a:lstStyle/>
          <a:p>
            <a:r>
              <a:rPr lang="en-US" sz="2400" dirty="0"/>
              <a:t>Placed into policy in VHA Directive 1200.01 during formal concurrence</a:t>
            </a:r>
            <a:endParaRPr lang="en-US" dirty="0"/>
          </a:p>
          <a:p>
            <a:r>
              <a:rPr lang="en-US" sz="2200" dirty="0"/>
              <a:t>Absence of formal financial conflict of interest policy in research for over a decade</a:t>
            </a:r>
          </a:p>
          <a:p>
            <a:r>
              <a:rPr lang="en-US" sz="2200" dirty="0"/>
              <a:t>Although absence of policy does not negate the ethical laws each Federal Employment must follow, this was identified as a deficiency.</a:t>
            </a:r>
          </a:p>
          <a:p>
            <a:r>
              <a:rPr lang="en-US" sz="2200" dirty="0"/>
              <a:t>In the past, ORD has provided guidance with Office of Government Ethics (OGE) consultation regarding flexibility related to the interval as to how the OGE 450 Alt-VA could be filled out.</a:t>
            </a:r>
          </a:p>
          <a:p>
            <a:r>
              <a:rPr lang="en-US" sz="2200" dirty="0"/>
              <a:t>Prior ORD guidance is now obsolete in the presence of the new Directive’s policies. </a:t>
            </a:r>
            <a:endParaRPr lang="en-US" dirty="0"/>
          </a:p>
        </p:txBody>
      </p:sp>
    </p:spTree>
    <p:extLst>
      <p:ext uri="{BB962C8B-B14F-4D97-AF65-F5344CB8AC3E}">
        <p14:creationId xmlns:p14="http://schemas.microsoft.com/office/powerpoint/2010/main" val="1629056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VHA Directive 1200.01: New</a:t>
            </a:r>
            <a:br>
              <a:rPr lang="en-US" sz="3200" dirty="0">
                <a:solidFill>
                  <a:prstClr val="white"/>
                </a:solidFill>
              </a:rPr>
            </a:br>
            <a:r>
              <a:rPr lang="en-US" sz="3200" dirty="0">
                <a:solidFill>
                  <a:prstClr val="white"/>
                </a:solidFill>
              </a:rPr>
              <a:t>Local R&amp;D Conflict of Interest Committee</a:t>
            </a:r>
            <a:endParaRPr lang="en-US" dirty="0"/>
          </a:p>
        </p:txBody>
      </p:sp>
      <p:sp>
        <p:nvSpPr>
          <p:cNvPr id="3" name="Content Placeholder 2"/>
          <p:cNvSpPr>
            <a:spLocks noGrp="1"/>
          </p:cNvSpPr>
          <p:nvPr>
            <p:ph idx="1"/>
          </p:nvPr>
        </p:nvSpPr>
        <p:spPr/>
        <p:txBody>
          <a:bodyPr/>
          <a:lstStyle/>
          <a:p>
            <a:r>
              <a:rPr lang="en-US" dirty="0"/>
              <a:t>Nothing in policy regarding how it is to be constituted, such as minimum number of members</a:t>
            </a:r>
          </a:p>
          <a:p>
            <a:r>
              <a:rPr lang="en-US" dirty="0"/>
              <a:t>Policy doesn’t prohibit it from being combined with another committee, such as the R&amp;D committee</a:t>
            </a:r>
          </a:p>
          <a:p>
            <a:r>
              <a:rPr lang="en-US" dirty="0"/>
              <a:t>Policy doesn’t prohibit it from being a committee of two (2) people.</a:t>
            </a:r>
          </a:p>
        </p:txBody>
      </p:sp>
    </p:spTree>
    <p:extLst>
      <p:ext uri="{BB962C8B-B14F-4D97-AF65-F5344CB8AC3E}">
        <p14:creationId xmlns:p14="http://schemas.microsoft.com/office/powerpoint/2010/main" val="1132413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290637"/>
          </a:xfrm>
        </p:spPr>
        <p:txBody>
          <a:bodyPr/>
          <a:lstStyle/>
          <a:p>
            <a:r>
              <a:rPr lang="en-US" sz="3200" dirty="0">
                <a:solidFill>
                  <a:prstClr val="white"/>
                </a:solidFill>
              </a:rPr>
              <a:t>VHA Directive 1200.01: Changed</a:t>
            </a:r>
            <a:br>
              <a:rPr lang="en-US" sz="3200" dirty="0">
                <a:solidFill>
                  <a:prstClr val="white"/>
                </a:solidFill>
              </a:rPr>
            </a:br>
            <a:r>
              <a:rPr lang="en-US" sz="3200" dirty="0">
                <a:solidFill>
                  <a:prstClr val="white"/>
                </a:solidFill>
              </a:rPr>
              <a:t>Subcommittees of the R&amp;D Committee </a:t>
            </a:r>
            <a:endParaRPr lang="en-US" dirty="0"/>
          </a:p>
        </p:txBody>
      </p:sp>
      <p:sp>
        <p:nvSpPr>
          <p:cNvPr id="3" name="Content Placeholder 2"/>
          <p:cNvSpPr>
            <a:spLocks noGrp="1"/>
          </p:cNvSpPr>
          <p:nvPr>
            <p:ph idx="1"/>
          </p:nvPr>
        </p:nvSpPr>
        <p:spPr/>
        <p:txBody>
          <a:bodyPr/>
          <a:lstStyle/>
          <a:p>
            <a:r>
              <a:rPr lang="en-US" sz="2400" dirty="0"/>
              <a:t>In the prior VHA Handbook 1200.01, a committee (e.g., IRB, IACUC) used by the VA Facility’s research program was called a “subcommittee” of the VA R&amp;D Committee </a:t>
            </a:r>
          </a:p>
          <a:p>
            <a:r>
              <a:rPr lang="en-US" sz="2400" dirty="0"/>
              <a:t>The revised Directive removes that label from any committee established through a memorandum of agreement or other agreement (e.g., IRB reliance agreement) </a:t>
            </a:r>
          </a:p>
          <a:p>
            <a:r>
              <a:rPr lang="en-US" sz="2400" dirty="0"/>
              <a:t>It did not reflect the actual nature of the relationship or oversight when a VA facility establishes an agreement to use an external committee such as an IRB, IACUC, IBC (Institutional Biosafety Committee), etc.</a:t>
            </a:r>
          </a:p>
        </p:txBody>
      </p:sp>
    </p:spTree>
    <p:extLst>
      <p:ext uri="{BB962C8B-B14F-4D97-AF65-F5344CB8AC3E}">
        <p14:creationId xmlns:p14="http://schemas.microsoft.com/office/powerpoint/2010/main" val="53575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290637"/>
          </a:xfrm>
        </p:spPr>
        <p:txBody>
          <a:bodyPr/>
          <a:lstStyle/>
          <a:p>
            <a:r>
              <a:rPr lang="en-US" sz="3200" dirty="0">
                <a:solidFill>
                  <a:prstClr val="white"/>
                </a:solidFill>
              </a:rPr>
              <a:t>VHA Directive 1200.01: Changed</a:t>
            </a:r>
            <a:br>
              <a:rPr lang="en-US" sz="3200" dirty="0">
                <a:solidFill>
                  <a:prstClr val="white"/>
                </a:solidFill>
              </a:rPr>
            </a:br>
            <a:r>
              <a:rPr lang="en-US" sz="3200" dirty="0">
                <a:solidFill>
                  <a:prstClr val="white"/>
                </a:solidFill>
              </a:rPr>
              <a:t>Subcommittees of the R&amp;D Committee </a:t>
            </a:r>
            <a:endParaRPr lang="en-US" dirty="0"/>
          </a:p>
        </p:txBody>
      </p:sp>
      <p:sp>
        <p:nvSpPr>
          <p:cNvPr id="3" name="Content Placeholder 2"/>
          <p:cNvSpPr>
            <a:spLocks noGrp="1"/>
          </p:cNvSpPr>
          <p:nvPr>
            <p:ph idx="1"/>
          </p:nvPr>
        </p:nvSpPr>
        <p:spPr/>
        <p:txBody>
          <a:bodyPr/>
          <a:lstStyle/>
          <a:p>
            <a:pPr marL="0" indent="0">
              <a:buNone/>
            </a:pPr>
            <a:r>
              <a:rPr lang="en-US" sz="2400" dirty="0"/>
              <a:t> </a:t>
            </a:r>
          </a:p>
        </p:txBody>
      </p:sp>
      <p:sp>
        <p:nvSpPr>
          <p:cNvPr id="4" name="Rounded Rectangle 3"/>
          <p:cNvSpPr/>
          <p:nvPr/>
        </p:nvSpPr>
        <p:spPr>
          <a:xfrm>
            <a:off x="3200400" y="3048000"/>
            <a:ext cx="2743200" cy="2133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VA Facility with Human Subject Program </a:t>
            </a:r>
          </a:p>
          <a:p>
            <a:pPr algn="ctr"/>
            <a:r>
              <a:rPr lang="en-US" sz="2800" dirty="0"/>
              <a:t>R&amp;D Committee</a:t>
            </a:r>
          </a:p>
        </p:txBody>
      </p:sp>
      <p:sp>
        <p:nvSpPr>
          <p:cNvPr id="5" name="Isosceles Triangle 4"/>
          <p:cNvSpPr/>
          <p:nvPr/>
        </p:nvSpPr>
        <p:spPr>
          <a:xfrm>
            <a:off x="381000" y="1905000"/>
            <a:ext cx="1905000" cy="1828800"/>
          </a:xfrm>
          <a:prstGeom prst="triangl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Own IRB </a:t>
            </a:r>
          </a:p>
        </p:txBody>
      </p:sp>
      <p:sp>
        <p:nvSpPr>
          <p:cNvPr id="6" name="Regular Pentagon 5"/>
          <p:cNvSpPr/>
          <p:nvPr/>
        </p:nvSpPr>
        <p:spPr>
          <a:xfrm>
            <a:off x="228600" y="4572000"/>
            <a:ext cx="2209800" cy="1752600"/>
          </a:xfrm>
          <a:prstGeom prst="pentagon">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Affiliated IRB </a:t>
            </a:r>
          </a:p>
        </p:txBody>
      </p:sp>
      <p:sp>
        <p:nvSpPr>
          <p:cNvPr id="7" name="Trapezoid 6"/>
          <p:cNvSpPr/>
          <p:nvPr/>
        </p:nvSpPr>
        <p:spPr>
          <a:xfrm>
            <a:off x="6781800" y="2057400"/>
            <a:ext cx="1905000" cy="1676400"/>
          </a:xfrm>
          <a:prstGeom prst="trapezoid">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National Cancer Institute IRB </a:t>
            </a:r>
          </a:p>
        </p:txBody>
      </p:sp>
      <p:sp>
        <p:nvSpPr>
          <p:cNvPr id="8" name="Oval 7"/>
          <p:cNvSpPr/>
          <p:nvPr/>
        </p:nvSpPr>
        <p:spPr>
          <a:xfrm>
            <a:off x="6705600" y="4419600"/>
            <a:ext cx="2057400" cy="1828800"/>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The VA Central IRB </a:t>
            </a:r>
          </a:p>
        </p:txBody>
      </p:sp>
      <p:cxnSp>
        <p:nvCxnSpPr>
          <p:cNvPr id="11" name="Straight Arrow Connector 10"/>
          <p:cNvCxnSpPr/>
          <p:nvPr/>
        </p:nvCxnSpPr>
        <p:spPr>
          <a:xfrm flipV="1">
            <a:off x="6019800" y="3200400"/>
            <a:ext cx="762000" cy="381000"/>
          </a:xfrm>
          <a:prstGeom prst="straightConnector1">
            <a:avLst/>
          </a:prstGeom>
          <a:ln>
            <a:solidFill>
              <a:schemeClr val="tx1">
                <a:alpha val="9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5867400" y="5105400"/>
            <a:ext cx="685800" cy="228600"/>
          </a:xfrm>
          <a:prstGeom prst="straightConnector1">
            <a:avLst/>
          </a:prstGeom>
          <a:ln>
            <a:solidFill>
              <a:schemeClr val="tx1">
                <a:alpha val="9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flipV="1">
            <a:off x="2133600" y="3352800"/>
            <a:ext cx="914400" cy="381000"/>
          </a:xfrm>
          <a:prstGeom prst="straightConnector1">
            <a:avLst/>
          </a:prstGeom>
          <a:ln>
            <a:solidFill>
              <a:schemeClr val="tx1">
                <a:alpha val="9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a:off x="2438400" y="4953000"/>
            <a:ext cx="609600" cy="228600"/>
          </a:xfrm>
          <a:prstGeom prst="straightConnector1">
            <a:avLst/>
          </a:prstGeom>
          <a:ln>
            <a:solidFill>
              <a:schemeClr val="tx1">
                <a:alpha val="95000"/>
              </a:schemeClr>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096000" y="2895600"/>
            <a:ext cx="762000" cy="369332"/>
          </a:xfrm>
          <a:prstGeom prst="rect">
            <a:avLst/>
          </a:prstGeom>
          <a:noFill/>
        </p:spPr>
        <p:txBody>
          <a:bodyPr wrap="square" rtlCol="0">
            <a:spAutoFit/>
          </a:bodyPr>
          <a:lstStyle/>
          <a:p>
            <a:r>
              <a:rPr lang="en-US" b="1" dirty="0"/>
              <a:t>MOU</a:t>
            </a:r>
          </a:p>
        </p:txBody>
      </p:sp>
      <p:sp>
        <p:nvSpPr>
          <p:cNvPr id="21" name="TextBox 20"/>
          <p:cNvSpPr txBox="1"/>
          <p:nvPr/>
        </p:nvSpPr>
        <p:spPr>
          <a:xfrm>
            <a:off x="2514600" y="5257800"/>
            <a:ext cx="838200" cy="369332"/>
          </a:xfrm>
          <a:prstGeom prst="rect">
            <a:avLst/>
          </a:prstGeom>
          <a:noFill/>
        </p:spPr>
        <p:txBody>
          <a:bodyPr wrap="square" rtlCol="0">
            <a:spAutoFit/>
          </a:bodyPr>
          <a:lstStyle/>
          <a:p>
            <a:r>
              <a:rPr lang="en-US" b="1" dirty="0"/>
              <a:t>MOU</a:t>
            </a:r>
          </a:p>
        </p:txBody>
      </p:sp>
      <p:sp>
        <p:nvSpPr>
          <p:cNvPr id="22" name="TextBox 21"/>
          <p:cNvSpPr txBox="1"/>
          <p:nvPr/>
        </p:nvSpPr>
        <p:spPr>
          <a:xfrm>
            <a:off x="5638800" y="5334000"/>
            <a:ext cx="762000" cy="369332"/>
          </a:xfrm>
          <a:prstGeom prst="rect">
            <a:avLst/>
          </a:prstGeom>
          <a:noFill/>
        </p:spPr>
        <p:txBody>
          <a:bodyPr wrap="square" rtlCol="0">
            <a:spAutoFit/>
          </a:bodyPr>
          <a:lstStyle/>
          <a:p>
            <a:r>
              <a:rPr lang="en-US" b="1" dirty="0"/>
              <a:t>MOU</a:t>
            </a:r>
          </a:p>
        </p:txBody>
      </p:sp>
      <p:sp>
        <p:nvSpPr>
          <p:cNvPr id="23" name="TextBox 22"/>
          <p:cNvSpPr txBox="1"/>
          <p:nvPr/>
        </p:nvSpPr>
        <p:spPr>
          <a:xfrm>
            <a:off x="2209800" y="5943600"/>
            <a:ext cx="4800600" cy="923330"/>
          </a:xfrm>
          <a:prstGeom prst="rect">
            <a:avLst/>
          </a:prstGeom>
          <a:noFill/>
        </p:spPr>
        <p:txBody>
          <a:bodyPr wrap="square" rtlCol="0">
            <a:spAutoFit/>
          </a:bodyPr>
          <a:lstStyle/>
          <a:p>
            <a:pPr algn="ctr"/>
            <a:r>
              <a:rPr lang="en-US" dirty="0"/>
              <a:t>Annual reviews conducted yearly but will differ depending upon whether it is an internal or external committee. </a:t>
            </a:r>
          </a:p>
        </p:txBody>
      </p:sp>
    </p:spTree>
    <p:extLst>
      <p:ext uri="{BB962C8B-B14F-4D97-AF65-F5344CB8AC3E}">
        <p14:creationId xmlns:p14="http://schemas.microsoft.com/office/powerpoint/2010/main" val="938562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prstClr val="white"/>
                </a:solidFill>
              </a:rPr>
              <a:t>VHA Directive 1200.01: Changed</a:t>
            </a:r>
            <a:br>
              <a:rPr lang="en-US" sz="3600" dirty="0">
                <a:solidFill>
                  <a:prstClr val="white"/>
                </a:solidFill>
              </a:rPr>
            </a:br>
            <a:r>
              <a:rPr lang="en-US" sz="3600" dirty="0">
                <a:solidFill>
                  <a:prstClr val="white"/>
                </a:solidFill>
              </a:rPr>
              <a:t>Subcommittees of the R&amp;D Committee </a:t>
            </a:r>
            <a:endParaRPr lang="en-US" dirty="0"/>
          </a:p>
        </p:txBody>
      </p:sp>
      <p:sp>
        <p:nvSpPr>
          <p:cNvPr id="3" name="Content Placeholder 2"/>
          <p:cNvSpPr>
            <a:spLocks noGrp="1"/>
          </p:cNvSpPr>
          <p:nvPr>
            <p:ph idx="1"/>
          </p:nvPr>
        </p:nvSpPr>
        <p:spPr>
          <a:xfrm>
            <a:off x="457200" y="1752600"/>
            <a:ext cx="8458200" cy="4190513"/>
          </a:xfrm>
        </p:spPr>
        <p:txBody>
          <a:bodyPr/>
          <a:lstStyle/>
          <a:p>
            <a:r>
              <a:rPr lang="en-US" sz="2400" dirty="0"/>
              <a:t>R&amp;D Committee will review all research-related committees and subcommittees at least annually and send its review/evaluation to the Medical Center Director.  This review is done in part by</a:t>
            </a:r>
          </a:p>
          <a:p>
            <a:pPr lvl="1"/>
            <a:r>
              <a:rPr lang="en-US" dirty="0"/>
              <a:t>Reviewing minutes of its subcommittees,</a:t>
            </a:r>
          </a:p>
          <a:p>
            <a:pPr lvl="1"/>
            <a:r>
              <a:rPr lang="en-US" dirty="0"/>
              <a:t>Close communication with the subcommittees,</a:t>
            </a:r>
          </a:p>
          <a:p>
            <a:pPr lvl="1"/>
            <a:r>
              <a:rPr lang="en-US" dirty="0"/>
              <a:t>Quality improvement and quality assurance activities, and  </a:t>
            </a:r>
          </a:p>
          <a:p>
            <a:pPr lvl="1"/>
            <a:r>
              <a:rPr lang="en-US" dirty="0"/>
              <a:t>Reviewing and evaluating facility-specific aspects of the relationships between the VA Facility and the external committee to ensure the obligations of the MOU/agreement are met.</a:t>
            </a:r>
          </a:p>
        </p:txBody>
      </p:sp>
    </p:spTree>
    <p:extLst>
      <p:ext uri="{BB962C8B-B14F-4D97-AF65-F5344CB8AC3E}">
        <p14:creationId xmlns:p14="http://schemas.microsoft.com/office/powerpoint/2010/main" val="1835556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290637"/>
          </a:xfrm>
        </p:spPr>
        <p:txBody>
          <a:bodyPr/>
          <a:lstStyle/>
          <a:p>
            <a:r>
              <a:rPr lang="en-US" sz="3000" dirty="0">
                <a:solidFill>
                  <a:prstClr val="white"/>
                </a:solidFill>
              </a:rPr>
              <a:t>VHA Directive 1200.01: New Responsibilities unique to Subcommittees of the R&amp;D Committee </a:t>
            </a:r>
            <a:endParaRPr lang="en-US" sz="3000" dirty="0"/>
          </a:p>
        </p:txBody>
      </p:sp>
      <p:sp>
        <p:nvSpPr>
          <p:cNvPr id="3" name="Content Placeholder 2"/>
          <p:cNvSpPr>
            <a:spLocks noGrp="1"/>
          </p:cNvSpPr>
          <p:nvPr>
            <p:ph idx="1"/>
          </p:nvPr>
        </p:nvSpPr>
        <p:spPr>
          <a:xfrm>
            <a:off x="457200" y="1752600"/>
            <a:ext cx="8458200" cy="4190513"/>
          </a:xfrm>
        </p:spPr>
        <p:txBody>
          <a:bodyPr/>
          <a:lstStyle/>
          <a:p>
            <a:r>
              <a:rPr lang="en-US" dirty="0"/>
              <a:t>The R&amp;D Committee must ensure the adequacy of each subcommittee’s review procedures, including reviewing and approving all subcommittee SOPs</a:t>
            </a:r>
            <a:r>
              <a:rPr lang="en-US"/>
              <a:t>. </a:t>
            </a:r>
            <a:endParaRPr lang="en-US" dirty="0"/>
          </a:p>
        </p:txBody>
      </p:sp>
    </p:spTree>
    <p:extLst>
      <p:ext uri="{BB962C8B-B14F-4D97-AF65-F5344CB8AC3E}">
        <p14:creationId xmlns:p14="http://schemas.microsoft.com/office/powerpoint/2010/main" val="1085725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EA511-2EE8-4147-A964-5A04F368A357}"/>
              </a:ext>
            </a:extLst>
          </p:cNvPr>
          <p:cNvSpPr>
            <a:spLocks noGrp="1"/>
          </p:cNvSpPr>
          <p:nvPr>
            <p:ph type="title"/>
          </p:nvPr>
        </p:nvSpPr>
        <p:spPr/>
        <p:txBody>
          <a:bodyPr/>
          <a:lstStyle/>
          <a:p>
            <a:r>
              <a:rPr lang="en-US" sz="3200" dirty="0">
                <a:solidFill>
                  <a:prstClr val="white"/>
                </a:solidFill>
              </a:rPr>
              <a:t>VHA Directive 1200.01: Changed</a:t>
            </a:r>
            <a:br>
              <a:rPr lang="en-US" sz="3200" dirty="0">
                <a:solidFill>
                  <a:prstClr val="white"/>
                </a:solidFill>
              </a:rPr>
            </a:br>
            <a:r>
              <a:rPr lang="en-US" sz="3200" dirty="0">
                <a:solidFill>
                  <a:prstClr val="white"/>
                </a:solidFill>
              </a:rPr>
              <a:t>New Requirements When Using External IRB</a:t>
            </a:r>
            <a:endParaRPr lang="en-US" dirty="0"/>
          </a:p>
        </p:txBody>
      </p:sp>
      <p:sp>
        <p:nvSpPr>
          <p:cNvPr id="3" name="Content Placeholder 2">
            <a:extLst>
              <a:ext uri="{FF2B5EF4-FFF2-40B4-BE49-F238E27FC236}">
                <a16:creationId xmlns:a16="http://schemas.microsoft.com/office/drawing/2014/main" id="{1C2D735D-7813-4A91-A4D7-FE13B6CAB6E1}"/>
              </a:ext>
            </a:extLst>
          </p:cNvPr>
          <p:cNvSpPr>
            <a:spLocks noGrp="1"/>
          </p:cNvSpPr>
          <p:nvPr>
            <p:ph idx="1"/>
          </p:nvPr>
        </p:nvSpPr>
        <p:spPr/>
        <p:txBody>
          <a:bodyPr/>
          <a:lstStyle/>
          <a:p>
            <a:pPr marL="342900" lvl="1" indent="-342900"/>
            <a:r>
              <a:rPr lang="en-US" sz="2200" dirty="0"/>
              <a:t>R&amp;D Committee must determine whether the facility should participate in the multi-site study and ensure that the appropriate IRB agreements as required by VHA Directive 1200.05 and VHA Handbook 1058.03, Assurance of Protection for Human Subjects are in Research are in place prior to using the external IRB.</a:t>
            </a:r>
          </a:p>
          <a:p>
            <a:pPr marL="342900" lvl="1" indent="-342900"/>
            <a:r>
              <a:rPr lang="en-US" sz="2200" dirty="0"/>
              <a:t>R&amp;D Committee must document</a:t>
            </a:r>
          </a:p>
          <a:p>
            <a:pPr marL="742950" lvl="2" indent="-342900"/>
            <a:r>
              <a:rPr lang="en-US" dirty="0"/>
              <a:t>Research supports the VA mission</a:t>
            </a:r>
          </a:p>
          <a:p>
            <a:pPr marL="742950" lvl="2" indent="-342900"/>
            <a:r>
              <a:rPr lang="en-US" dirty="0"/>
              <a:t>Is scientifically meritorious</a:t>
            </a:r>
          </a:p>
          <a:p>
            <a:pPr marL="742950" lvl="2" indent="-342900"/>
            <a:r>
              <a:rPr lang="en-US" dirty="0"/>
              <a:t>Ensures the security of VA data and storage of data and specimens in accordance with all applicable requirements</a:t>
            </a:r>
          </a:p>
          <a:p>
            <a:pPr lvl="1"/>
            <a:endParaRPr lang="en-US" dirty="0"/>
          </a:p>
        </p:txBody>
      </p:sp>
    </p:spTree>
    <p:extLst>
      <p:ext uri="{BB962C8B-B14F-4D97-AF65-F5344CB8AC3E}">
        <p14:creationId xmlns:p14="http://schemas.microsoft.com/office/powerpoint/2010/main" val="2856615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837E9-E120-44E6-8344-86F368CA6B25}"/>
              </a:ext>
            </a:extLst>
          </p:cNvPr>
          <p:cNvSpPr>
            <a:spLocks noGrp="1"/>
          </p:cNvSpPr>
          <p:nvPr>
            <p:ph type="title"/>
          </p:nvPr>
        </p:nvSpPr>
        <p:spPr/>
        <p:txBody>
          <a:bodyPr>
            <a:normAutofit/>
          </a:bodyPr>
          <a:lstStyle/>
          <a:p>
            <a:r>
              <a:rPr lang="en-US" sz="3600" dirty="0">
                <a:solidFill>
                  <a:prstClr val="white"/>
                </a:solidFill>
              </a:rPr>
              <a:t>VHA Directive 1200.01: Revised</a:t>
            </a:r>
            <a:br>
              <a:rPr lang="en-US" sz="3600" dirty="0">
                <a:solidFill>
                  <a:prstClr val="white"/>
                </a:solidFill>
              </a:rPr>
            </a:br>
            <a:r>
              <a:rPr lang="en-US" sz="3600" dirty="0">
                <a:solidFill>
                  <a:prstClr val="white"/>
                </a:solidFill>
              </a:rPr>
              <a:t>R&amp;D Committee Has Sole Oversight</a:t>
            </a:r>
            <a:endParaRPr lang="en-US" dirty="0"/>
          </a:p>
        </p:txBody>
      </p:sp>
      <p:sp>
        <p:nvSpPr>
          <p:cNvPr id="3" name="Content Placeholder 2">
            <a:extLst>
              <a:ext uri="{FF2B5EF4-FFF2-40B4-BE49-F238E27FC236}">
                <a16:creationId xmlns:a16="http://schemas.microsoft.com/office/drawing/2014/main" id="{1294A1B0-9744-467B-8711-E7058A85E6FF}"/>
              </a:ext>
            </a:extLst>
          </p:cNvPr>
          <p:cNvSpPr>
            <a:spLocks noGrp="1"/>
          </p:cNvSpPr>
          <p:nvPr>
            <p:ph idx="1"/>
          </p:nvPr>
        </p:nvSpPr>
        <p:spPr/>
        <p:txBody>
          <a:bodyPr>
            <a:normAutofit fontScale="92500" lnSpcReduction="20000"/>
          </a:bodyPr>
          <a:lstStyle/>
          <a:p>
            <a:pPr lvl="1"/>
            <a:r>
              <a:rPr lang="en-US" sz="3600" dirty="0"/>
              <a:t>May use designated review for those research activities specified in policy or have quorum at convened meeting</a:t>
            </a:r>
          </a:p>
          <a:p>
            <a:pPr lvl="1"/>
            <a:r>
              <a:rPr lang="en-US" sz="3600" dirty="0"/>
              <a:t>All amendment and continuing reviews</a:t>
            </a:r>
          </a:p>
          <a:p>
            <a:pPr lvl="1"/>
            <a:r>
              <a:rPr lang="en-US" sz="3600" dirty="0"/>
              <a:t>Set timeframe for continuing review</a:t>
            </a:r>
          </a:p>
          <a:p>
            <a:pPr lvl="2"/>
            <a:r>
              <a:rPr lang="en-US" sz="3600" dirty="0"/>
              <a:t>Not to exceed 365 days</a:t>
            </a:r>
          </a:p>
          <a:p>
            <a:pPr lvl="2"/>
            <a:r>
              <a:rPr lang="en-US" sz="3600" dirty="0"/>
              <a:t>Based on the date that all required changes are made</a:t>
            </a:r>
          </a:p>
        </p:txBody>
      </p:sp>
    </p:spTree>
    <p:extLst>
      <p:ext uri="{BB962C8B-B14F-4D97-AF65-F5344CB8AC3E}">
        <p14:creationId xmlns:p14="http://schemas.microsoft.com/office/powerpoint/2010/main" val="1902390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837E9-E120-44E6-8344-86F368CA6B25}"/>
              </a:ext>
            </a:extLst>
          </p:cNvPr>
          <p:cNvSpPr>
            <a:spLocks noGrp="1"/>
          </p:cNvSpPr>
          <p:nvPr>
            <p:ph type="title"/>
          </p:nvPr>
        </p:nvSpPr>
        <p:spPr/>
        <p:txBody>
          <a:bodyPr>
            <a:normAutofit/>
          </a:bodyPr>
          <a:lstStyle/>
          <a:p>
            <a:r>
              <a:rPr lang="en-US" sz="3600" dirty="0">
                <a:solidFill>
                  <a:prstClr val="white"/>
                </a:solidFill>
              </a:rPr>
              <a:t>VHA Directive 1200.01: Revised </a:t>
            </a:r>
            <a:br>
              <a:rPr lang="en-US" sz="3600" dirty="0">
                <a:solidFill>
                  <a:prstClr val="white"/>
                </a:solidFill>
              </a:rPr>
            </a:br>
            <a:r>
              <a:rPr lang="en-US" sz="3600" dirty="0">
                <a:solidFill>
                  <a:prstClr val="white"/>
                </a:solidFill>
              </a:rPr>
              <a:t>R&amp;D Committee Continuing Review</a:t>
            </a:r>
            <a:endParaRPr lang="en-US" dirty="0"/>
          </a:p>
        </p:txBody>
      </p:sp>
      <p:sp>
        <p:nvSpPr>
          <p:cNvPr id="3" name="Content Placeholder 2">
            <a:extLst>
              <a:ext uri="{FF2B5EF4-FFF2-40B4-BE49-F238E27FC236}">
                <a16:creationId xmlns:a16="http://schemas.microsoft.com/office/drawing/2014/main" id="{1294A1B0-9744-467B-8711-E7058A85E6FF}"/>
              </a:ext>
            </a:extLst>
          </p:cNvPr>
          <p:cNvSpPr>
            <a:spLocks noGrp="1"/>
          </p:cNvSpPr>
          <p:nvPr>
            <p:ph idx="1"/>
          </p:nvPr>
        </p:nvSpPr>
        <p:spPr/>
        <p:txBody>
          <a:bodyPr>
            <a:normAutofit fontScale="85000" lnSpcReduction="20000"/>
          </a:bodyPr>
          <a:lstStyle/>
          <a:p>
            <a:pPr marL="520700" lvl="1" indent="-341313"/>
            <a:r>
              <a:rPr lang="en-US" sz="3600" dirty="0"/>
              <a:t>Continuing Review Elements</a:t>
            </a:r>
          </a:p>
          <a:p>
            <a:pPr marL="520700" lvl="2" indent="393700"/>
            <a:r>
              <a:rPr lang="en-US" sz="3600" dirty="0"/>
              <a:t>Scientific Progress</a:t>
            </a:r>
          </a:p>
          <a:p>
            <a:pPr marL="520700" lvl="2" indent="393700"/>
            <a:r>
              <a:rPr lang="en-US" sz="3600" dirty="0"/>
              <a:t>Budget changes</a:t>
            </a:r>
          </a:p>
          <a:p>
            <a:pPr marL="520700" lvl="2" indent="393700"/>
            <a:r>
              <a:rPr lang="en-US" sz="3600" dirty="0"/>
              <a:t>Changes in space, personnel, 	equipment, supplies</a:t>
            </a:r>
          </a:p>
          <a:p>
            <a:pPr marL="520700" lvl="2" indent="393700"/>
            <a:r>
              <a:rPr lang="en-US" sz="3600" dirty="0"/>
              <a:t>Summary and impact of unanticipated 	problems</a:t>
            </a:r>
          </a:p>
          <a:p>
            <a:pPr marL="520700" lvl="2" indent="393700"/>
            <a:r>
              <a:rPr lang="en-US" sz="3600" dirty="0"/>
              <a:t>Any issues of non-compliance</a:t>
            </a:r>
          </a:p>
          <a:p>
            <a:pPr lvl="1"/>
            <a:endParaRPr lang="en-US" dirty="0"/>
          </a:p>
        </p:txBody>
      </p:sp>
    </p:spTree>
    <p:extLst>
      <p:ext uri="{BB962C8B-B14F-4D97-AF65-F5344CB8AC3E}">
        <p14:creationId xmlns:p14="http://schemas.microsoft.com/office/powerpoint/2010/main" val="4103980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8978D-5E6B-46FD-B6AC-651BC901F408}"/>
              </a:ext>
            </a:extLst>
          </p:cNvPr>
          <p:cNvSpPr>
            <a:spLocks noGrp="1"/>
          </p:cNvSpPr>
          <p:nvPr>
            <p:ph type="title"/>
          </p:nvPr>
        </p:nvSpPr>
        <p:spPr/>
        <p:txBody>
          <a:bodyPr/>
          <a:lstStyle/>
          <a:p>
            <a:r>
              <a:rPr lang="en-US" sz="3200" dirty="0">
                <a:solidFill>
                  <a:prstClr val="white"/>
                </a:solidFill>
              </a:rPr>
              <a:t>VHA Directive 1200.01: New</a:t>
            </a:r>
            <a:br>
              <a:rPr lang="en-US" sz="3200" dirty="0">
                <a:solidFill>
                  <a:prstClr val="white"/>
                </a:solidFill>
              </a:rPr>
            </a:br>
            <a:r>
              <a:rPr lang="en-US" sz="3200" dirty="0">
                <a:solidFill>
                  <a:prstClr val="white"/>
                </a:solidFill>
              </a:rPr>
              <a:t>Collaborative Research</a:t>
            </a:r>
            <a:endParaRPr lang="en-US" dirty="0"/>
          </a:p>
        </p:txBody>
      </p:sp>
      <p:sp>
        <p:nvSpPr>
          <p:cNvPr id="3" name="Content Placeholder 2">
            <a:extLst>
              <a:ext uri="{FF2B5EF4-FFF2-40B4-BE49-F238E27FC236}">
                <a16:creationId xmlns:a16="http://schemas.microsoft.com/office/drawing/2014/main" id="{4B9820DB-B1EC-4A96-B124-6679F253E470}"/>
              </a:ext>
            </a:extLst>
          </p:cNvPr>
          <p:cNvSpPr>
            <a:spLocks noGrp="1"/>
          </p:cNvSpPr>
          <p:nvPr>
            <p:ph idx="1"/>
          </p:nvPr>
        </p:nvSpPr>
        <p:spPr/>
        <p:txBody>
          <a:bodyPr>
            <a:noAutofit/>
          </a:bodyPr>
          <a:lstStyle/>
          <a:p>
            <a:r>
              <a:rPr lang="en-US" dirty="0"/>
              <a:t>R&amp;D Committee only approves the VA research portion in a collaborative study.</a:t>
            </a:r>
          </a:p>
          <a:p>
            <a:pPr lvl="1"/>
            <a:r>
              <a:rPr lang="en-US" sz="2800" dirty="0"/>
              <a:t>All partners in the collaboration must obtain review or rely for review.</a:t>
            </a:r>
          </a:p>
          <a:p>
            <a:pPr lvl="1"/>
            <a:r>
              <a:rPr lang="en-US" sz="2800" dirty="0"/>
              <a:t>All must hold a Federal Wide Assurance (FWA) if non exempt human research or Public Health Service Assurance when conducting research involving animals.</a:t>
            </a:r>
          </a:p>
        </p:txBody>
      </p:sp>
    </p:spTree>
    <p:extLst>
      <p:ext uri="{BB962C8B-B14F-4D97-AF65-F5344CB8AC3E}">
        <p14:creationId xmlns:p14="http://schemas.microsoft.com/office/powerpoint/2010/main" val="688781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0637"/>
          </a:xfrm>
        </p:spPr>
        <p:txBody>
          <a:bodyPr/>
          <a:lstStyle/>
          <a:p>
            <a:r>
              <a:rPr lang="en-US" sz="3200" dirty="0"/>
              <a:t>History of VHA Directive 1200.01: Research and Development (R&amp;D) Committee</a:t>
            </a:r>
          </a:p>
        </p:txBody>
      </p:sp>
      <p:sp>
        <p:nvSpPr>
          <p:cNvPr id="3" name="Content Placeholder 2"/>
          <p:cNvSpPr>
            <a:spLocks noGrp="1"/>
          </p:cNvSpPr>
          <p:nvPr>
            <p:ph idx="1"/>
          </p:nvPr>
        </p:nvSpPr>
        <p:spPr>
          <a:xfrm>
            <a:off x="381000" y="2209800"/>
            <a:ext cx="8229600" cy="4190513"/>
          </a:xfrm>
        </p:spPr>
        <p:txBody>
          <a:bodyPr/>
          <a:lstStyle/>
          <a:p>
            <a:r>
              <a:rPr lang="en-US" b="1" dirty="0"/>
              <a:t> </a:t>
            </a:r>
          </a:p>
        </p:txBody>
      </p:sp>
      <p:sp>
        <p:nvSpPr>
          <p:cNvPr id="8" name="Rounded Rectangle 7"/>
          <p:cNvSpPr/>
          <p:nvPr/>
        </p:nvSpPr>
        <p:spPr>
          <a:xfrm>
            <a:off x="7315200" y="3276600"/>
            <a:ext cx="1676400" cy="2895600"/>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Discretionary Enforcement ends. All policies in VHA Directive 1200.01 must be complied with as of this date.  </a:t>
            </a:r>
          </a:p>
        </p:txBody>
      </p:sp>
      <p:sp>
        <p:nvSpPr>
          <p:cNvPr id="9" name="Rounded Rectangle 8"/>
          <p:cNvSpPr/>
          <p:nvPr/>
        </p:nvSpPr>
        <p:spPr>
          <a:xfrm>
            <a:off x="3733800" y="3200400"/>
            <a:ext cx="1828800" cy="2971800"/>
          </a:xfrm>
          <a:prstGeom prst="round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VHA Directive 1200.01 Issued</a:t>
            </a:r>
          </a:p>
        </p:txBody>
      </p:sp>
      <p:sp>
        <p:nvSpPr>
          <p:cNvPr id="10" name="Rounded Rectangle 9"/>
          <p:cNvSpPr/>
          <p:nvPr/>
        </p:nvSpPr>
        <p:spPr>
          <a:xfrm>
            <a:off x="1828800" y="3200400"/>
            <a:ext cx="1981200" cy="2971800"/>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VHA Directive 1200.01</a:t>
            </a:r>
          </a:p>
          <a:p>
            <a:pPr algn="ctr"/>
            <a:r>
              <a:rPr lang="en-US" sz="2400" dirty="0"/>
              <a:t>pre-concurrence process</a:t>
            </a:r>
          </a:p>
        </p:txBody>
      </p:sp>
      <p:sp>
        <p:nvSpPr>
          <p:cNvPr id="11" name="Rounded Rectangle 10"/>
          <p:cNvSpPr/>
          <p:nvPr/>
        </p:nvSpPr>
        <p:spPr>
          <a:xfrm>
            <a:off x="152400" y="3200400"/>
            <a:ext cx="1676400" cy="2971800"/>
          </a:xfrm>
          <a:prstGeom prst="roundRect">
            <a:avLst/>
          </a:prstGeom>
          <a:solidFill>
            <a:schemeClr val="tx1">
              <a:lumMod val="95000"/>
              <a:lumOff val="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VHA Handbook 1200.01 Issued</a:t>
            </a:r>
          </a:p>
        </p:txBody>
      </p:sp>
      <p:sp>
        <p:nvSpPr>
          <p:cNvPr id="26" name="Pentagon 25"/>
          <p:cNvSpPr/>
          <p:nvPr/>
        </p:nvSpPr>
        <p:spPr>
          <a:xfrm>
            <a:off x="3810000" y="2438400"/>
            <a:ext cx="1828800" cy="838200"/>
          </a:xfrm>
          <a:prstGeom prst="homePlat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January 24, 2019</a:t>
            </a:r>
          </a:p>
        </p:txBody>
      </p:sp>
      <p:sp>
        <p:nvSpPr>
          <p:cNvPr id="27" name="Pentagon 26"/>
          <p:cNvSpPr/>
          <p:nvPr/>
        </p:nvSpPr>
        <p:spPr>
          <a:xfrm>
            <a:off x="7467600" y="2514600"/>
            <a:ext cx="1676400" cy="838200"/>
          </a:xfrm>
          <a:prstGeom prst="homePlat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May 1, 2019</a:t>
            </a:r>
          </a:p>
        </p:txBody>
      </p:sp>
      <p:sp>
        <p:nvSpPr>
          <p:cNvPr id="28" name="Pentagon 27"/>
          <p:cNvSpPr/>
          <p:nvPr/>
        </p:nvSpPr>
        <p:spPr>
          <a:xfrm>
            <a:off x="1981200" y="2362200"/>
            <a:ext cx="1828800" cy="838200"/>
          </a:xfrm>
          <a:prstGeom prst="homePlat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Spring 2018</a:t>
            </a:r>
          </a:p>
        </p:txBody>
      </p:sp>
      <p:sp>
        <p:nvSpPr>
          <p:cNvPr id="29" name="Pentagon 28"/>
          <p:cNvSpPr/>
          <p:nvPr/>
        </p:nvSpPr>
        <p:spPr>
          <a:xfrm>
            <a:off x="152400" y="2362200"/>
            <a:ext cx="1828800" cy="838200"/>
          </a:xfrm>
          <a:prstGeom prst="homePlat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June 16, 2009</a:t>
            </a:r>
          </a:p>
        </p:txBody>
      </p:sp>
      <p:sp>
        <p:nvSpPr>
          <p:cNvPr id="30" name="Pentagon 29"/>
          <p:cNvSpPr/>
          <p:nvPr/>
        </p:nvSpPr>
        <p:spPr>
          <a:xfrm>
            <a:off x="5638800" y="2438400"/>
            <a:ext cx="1828800" cy="838200"/>
          </a:xfrm>
          <a:prstGeom prst="homePlate">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January 24 to April 30, 2019</a:t>
            </a:r>
          </a:p>
        </p:txBody>
      </p:sp>
      <p:sp>
        <p:nvSpPr>
          <p:cNvPr id="32" name="Rounded Rectangle 31"/>
          <p:cNvSpPr/>
          <p:nvPr/>
        </p:nvSpPr>
        <p:spPr>
          <a:xfrm>
            <a:off x="5562600" y="3276600"/>
            <a:ext cx="1752600" cy="2895600"/>
          </a:xfrm>
          <a:prstGeom prst="round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Discretionary Enforcement of new requirements in VHA Directive 1200.01 or substantial alterations </a:t>
            </a:r>
          </a:p>
        </p:txBody>
      </p:sp>
      <p:pic>
        <p:nvPicPr>
          <p:cNvPr id="14" name="Picture 2" descr="Image result for we are he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676400"/>
            <a:ext cx="685800" cy="77838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96797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8978D-5E6B-46FD-B6AC-651BC901F408}"/>
              </a:ext>
            </a:extLst>
          </p:cNvPr>
          <p:cNvSpPr>
            <a:spLocks noGrp="1"/>
          </p:cNvSpPr>
          <p:nvPr>
            <p:ph type="title"/>
          </p:nvPr>
        </p:nvSpPr>
        <p:spPr/>
        <p:txBody>
          <a:bodyPr/>
          <a:lstStyle/>
          <a:p>
            <a:r>
              <a:rPr lang="en-US" sz="3200" dirty="0">
                <a:solidFill>
                  <a:prstClr val="white"/>
                </a:solidFill>
              </a:rPr>
              <a:t>VHA Directive 1200.01: New</a:t>
            </a:r>
            <a:br>
              <a:rPr lang="en-US" sz="3200" dirty="0">
                <a:solidFill>
                  <a:prstClr val="white"/>
                </a:solidFill>
              </a:rPr>
            </a:br>
            <a:r>
              <a:rPr lang="en-US" sz="3200" dirty="0">
                <a:solidFill>
                  <a:prstClr val="white"/>
                </a:solidFill>
              </a:rPr>
              <a:t>Collaborative Research – MTA Requirement</a:t>
            </a:r>
            <a:endParaRPr lang="en-US" dirty="0"/>
          </a:p>
        </p:txBody>
      </p:sp>
      <p:sp>
        <p:nvSpPr>
          <p:cNvPr id="3" name="Content Placeholder 2">
            <a:extLst>
              <a:ext uri="{FF2B5EF4-FFF2-40B4-BE49-F238E27FC236}">
                <a16:creationId xmlns:a16="http://schemas.microsoft.com/office/drawing/2014/main" id="{4B9820DB-B1EC-4A96-B124-6679F253E470}"/>
              </a:ext>
            </a:extLst>
          </p:cNvPr>
          <p:cNvSpPr>
            <a:spLocks noGrp="1"/>
          </p:cNvSpPr>
          <p:nvPr>
            <p:ph idx="1"/>
          </p:nvPr>
        </p:nvSpPr>
        <p:spPr/>
        <p:txBody>
          <a:bodyPr>
            <a:noAutofit/>
          </a:bodyPr>
          <a:lstStyle/>
          <a:p>
            <a:r>
              <a:rPr lang="en-US" dirty="0"/>
              <a:t>Material Transfer Agreements (MTA) are required for the transfer of biospecimens from an individual VA facility even if to another VA facility.</a:t>
            </a:r>
          </a:p>
          <a:p>
            <a:r>
              <a:rPr lang="en-US" dirty="0"/>
              <a:t>If sending to a non-Federal institution a CRADA may replace the MTA.</a:t>
            </a:r>
          </a:p>
        </p:txBody>
      </p:sp>
    </p:spTree>
    <p:extLst>
      <p:ext uri="{BB962C8B-B14F-4D97-AF65-F5344CB8AC3E}">
        <p14:creationId xmlns:p14="http://schemas.microsoft.com/office/powerpoint/2010/main" val="1976664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FBC5C-9E6B-4408-9BB7-ADD7EEB8B566}"/>
              </a:ext>
            </a:extLst>
          </p:cNvPr>
          <p:cNvSpPr>
            <a:spLocks noGrp="1"/>
          </p:cNvSpPr>
          <p:nvPr>
            <p:ph type="title"/>
          </p:nvPr>
        </p:nvSpPr>
        <p:spPr/>
        <p:txBody>
          <a:bodyPr/>
          <a:lstStyle/>
          <a:p>
            <a:r>
              <a:rPr lang="en-US" sz="3600" dirty="0">
                <a:solidFill>
                  <a:prstClr val="white"/>
                </a:solidFill>
              </a:rPr>
              <a:t>VHA Directive 1200.01: New</a:t>
            </a:r>
            <a:br>
              <a:rPr lang="en-US" sz="3600" dirty="0">
                <a:solidFill>
                  <a:prstClr val="white"/>
                </a:solidFill>
              </a:rPr>
            </a:br>
            <a:r>
              <a:rPr lang="en-US" sz="3600" dirty="0">
                <a:solidFill>
                  <a:prstClr val="white"/>
                </a:solidFill>
              </a:rPr>
              <a:t>Non-Veterans in VA Research</a:t>
            </a:r>
            <a:endParaRPr lang="en-US" dirty="0"/>
          </a:p>
        </p:txBody>
      </p:sp>
      <p:sp>
        <p:nvSpPr>
          <p:cNvPr id="3" name="Content Placeholder 2">
            <a:extLst>
              <a:ext uri="{FF2B5EF4-FFF2-40B4-BE49-F238E27FC236}">
                <a16:creationId xmlns:a16="http://schemas.microsoft.com/office/drawing/2014/main" id="{394C1B10-069D-4421-BE46-FE12A654C1FC}"/>
              </a:ext>
            </a:extLst>
          </p:cNvPr>
          <p:cNvSpPr>
            <a:spLocks noGrp="1"/>
          </p:cNvSpPr>
          <p:nvPr>
            <p:ph idx="1"/>
          </p:nvPr>
        </p:nvSpPr>
        <p:spPr/>
        <p:txBody>
          <a:bodyPr>
            <a:noAutofit/>
          </a:bodyPr>
          <a:lstStyle/>
          <a:p>
            <a:pPr marL="342900" lvl="1" indent="-342900"/>
            <a:r>
              <a:rPr lang="en-US" sz="2200" dirty="0"/>
              <a:t>The investigator must justify including non-Veterans, and the R&amp;D Committee must review the justification and provide specific approval for recruitment of non-Veterans.</a:t>
            </a:r>
            <a:endParaRPr lang="en-US" sz="2200" strike="sngStrike" dirty="0"/>
          </a:p>
          <a:p>
            <a:pPr marL="342900" lvl="1" indent="-342900"/>
            <a:r>
              <a:rPr lang="en-US" sz="2200" dirty="0"/>
              <a:t>Non-Veterans are permitted to participate:</a:t>
            </a:r>
          </a:p>
          <a:p>
            <a:pPr marL="798513" lvl="2" indent="-457200"/>
            <a:r>
              <a:rPr lang="en-US" dirty="0"/>
              <a:t>Must be insufficient Veterans to conduct the study</a:t>
            </a:r>
          </a:p>
          <a:p>
            <a:pPr marL="798513" lvl="2" indent="-457200"/>
            <a:r>
              <a:rPr lang="en-US" u="sng" dirty="0"/>
              <a:t>OR</a:t>
            </a:r>
            <a:r>
              <a:rPr lang="en-US" dirty="0"/>
              <a:t> study focus is on a non Veteran population in support of a mission essential project (e.g. caregiver study)</a:t>
            </a:r>
          </a:p>
          <a:p>
            <a:pPr marL="798513" lvl="3" indent="-457200"/>
            <a:r>
              <a:rPr lang="en-US" dirty="0"/>
              <a:t>Active duty military </a:t>
            </a:r>
          </a:p>
          <a:p>
            <a:pPr marL="341313" lvl="1" indent="-341313"/>
            <a:r>
              <a:rPr lang="en-US" sz="2200" dirty="0"/>
              <a:t>All non-Veterans must be provided VA Privacy Practices.</a:t>
            </a:r>
          </a:p>
          <a:p>
            <a:pPr marL="457200" lvl="1" indent="0">
              <a:buNone/>
            </a:pPr>
            <a:endParaRPr lang="en-US" sz="2200" dirty="0"/>
          </a:p>
        </p:txBody>
      </p:sp>
    </p:spTree>
    <p:extLst>
      <p:ext uri="{BB962C8B-B14F-4D97-AF65-F5344CB8AC3E}">
        <p14:creationId xmlns:p14="http://schemas.microsoft.com/office/powerpoint/2010/main" val="3674940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FBC5C-9E6B-4408-9BB7-ADD7EEB8B566}"/>
              </a:ext>
            </a:extLst>
          </p:cNvPr>
          <p:cNvSpPr>
            <a:spLocks noGrp="1"/>
          </p:cNvSpPr>
          <p:nvPr>
            <p:ph type="title"/>
          </p:nvPr>
        </p:nvSpPr>
        <p:spPr/>
        <p:txBody>
          <a:bodyPr/>
          <a:lstStyle/>
          <a:p>
            <a:r>
              <a:rPr lang="en-US" sz="3600" dirty="0">
                <a:solidFill>
                  <a:prstClr val="white"/>
                </a:solidFill>
              </a:rPr>
              <a:t>VHA Directive 1200.01: Summary</a:t>
            </a:r>
            <a:endParaRPr lang="en-US" dirty="0"/>
          </a:p>
        </p:txBody>
      </p:sp>
      <p:sp>
        <p:nvSpPr>
          <p:cNvPr id="3" name="Content Placeholder 2">
            <a:extLst>
              <a:ext uri="{FF2B5EF4-FFF2-40B4-BE49-F238E27FC236}">
                <a16:creationId xmlns:a16="http://schemas.microsoft.com/office/drawing/2014/main" id="{394C1B10-069D-4421-BE46-FE12A654C1FC}"/>
              </a:ext>
            </a:extLst>
          </p:cNvPr>
          <p:cNvSpPr>
            <a:spLocks noGrp="1"/>
          </p:cNvSpPr>
          <p:nvPr>
            <p:ph idx="1"/>
          </p:nvPr>
        </p:nvSpPr>
        <p:spPr/>
        <p:txBody>
          <a:bodyPr>
            <a:noAutofit/>
          </a:bodyPr>
          <a:lstStyle/>
          <a:p>
            <a:pPr marL="342900" lvl="1" indent="-342900"/>
            <a:r>
              <a:rPr lang="en-US" sz="2200" dirty="0"/>
              <a:t>New requirements that enable reviews to occur outside of the convened R&amp;D Committee for a subset of activities</a:t>
            </a:r>
          </a:p>
          <a:p>
            <a:pPr marL="342900" lvl="1" indent="-342900"/>
            <a:r>
              <a:rPr lang="en-US" sz="2200" dirty="0"/>
              <a:t>New requirements that will require additional follow-up and discussion (R&amp;D Conflict of Interest Committee)</a:t>
            </a:r>
          </a:p>
          <a:p>
            <a:pPr marL="342900" lvl="1" indent="-342900"/>
            <a:r>
              <a:rPr lang="en-US" sz="2200" dirty="0"/>
              <a:t>Differentiation through policy on how the R&amp;D Committee has oversight of research overseen by its internal committees (subcommittees) and external committees</a:t>
            </a:r>
          </a:p>
          <a:p>
            <a:pPr marL="342900" lvl="1" indent="-342900"/>
            <a:r>
              <a:rPr lang="en-US" sz="2200" dirty="0"/>
              <a:t>Increased role of R&amp;D Committee in ensuring MOUs or other agreements are in place when the VA Facility is relying on an external IRB prior to the research being initiated</a:t>
            </a:r>
          </a:p>
        </p:txBody>
      </p:sp>
    </p:spTree>
    <p:extLst>
      <p:ext uri="{BB962C8B-B14F-4D97-AF65-F5344CB8AC3E}">
        <p14:creationId xmlns:p14="http://schemas.microsoft.com/office/powerpoint/2010/main" val="2088299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marL="0" indent="0">
              <a:buNone/>
            </a:pPr>
            <a:r>
              <a:rPr lang="en-US"/>
              <a:t> </a:t>
            </a:r>
          </a:p>
        </p:txBody>
      </p:sp>
    </p:spTree>
    <p:extLst>
      <p:ext uri="{BB962C8B-B14F-4D97-AF65-F5344CB8AC3E}">
        <p14:creationId xmlns:p14="http://schemas.microsoft.com/office/powerpoint/2010/main" val="307100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is Meant by Discretionary Enforcement of VHA Directive 1200.01 until May 1, 2019?  </a:t>
            </a:r>
          </a:p>
        </p:txBody>
      </p:sp>
      <p:sp>
        <p:nvSpPr>
          <p:cNvPr id="3" name="Content Placeholder 2"/>
          <p:cNvSpPr>
            <a:spLocks noGrp="1"/>
          </p:cNvSpPr>
          <p:nvPr>
            <p:ph idx="1"/>
          </p:nvPr>
        </p:nvSpPr>
        <p:spPr>
          <a:xfrm>
            <a:off x="381000" y="1752600"/>
            <a:ext cx="8229600" cy="4190513"/>
          </a:xfrm>
        </p:spPr>
        <p:txBody>
          <a:bodyPr/>
          <a:lstStyle/>
          <a:p>
            <a:r>
              <a:rPr lang="en-US" sz="2400" dirty="0"/>
              <a:t>Until May 1, 2019, the Office of Research Oversight (ORO) will refrain from making research program noncompliance findings with regards to</a:t>
            </a:r>
          </a:p>
          <a:p>
            <a:pPr lvl="1"/>
            <a:r>
              <a:rPr lang="en-US" dirty="0"/>
              <a:t>New Requirements introduced in VHA Directive 1200.01 (example – Conflict of Interest Committee),</a:t>
            </a:r>
          </a:p>
          <a:p>
            <a:pPr lvl="1"/>
            <a:r>
              <a:rPr lang="en-US" dirty="0"/>
              <a:t>Substantial alterations of prior VHA Handbook 1200.01 requirements that are now revised in VHA Directive 1200.01 (example – R&amp;D Committee membership), and</a:t>
            </a:r>
          </a:p>
          <a:p>
            <a:pPr lvl="1"/>
            <a:r>
              <a:rPr lang="en-US" dirty="0"/>
              <a:t>R&amp;D Committee policies and practices being inconsistent with the new Directive.</a:t>
            </a:r>
          </a:p>
          <a:p>
            <a:pPr lvl="1"/>
            <a:endParaRPr lang="en-US" dirty="0"/>
          </a:p>
          <a:p>
            <a:pPr marL="457200" lvl="1" indent="0">
              <a:buNone/>
            </a:pPr>
            <a:endParaRPr lang="en-US" dirty="0"/>
          </a:p>
        </p:txBody>
      </p:sp>
    </p:spTree>
    <p:extLst>
      <p:ext uri="{BB962C8B-B14F-4D97-AF65-F5344CB8AC3E}">
        <p14:creationId xmlns:p14="http://schemas.microsoft.com/office/powerpoint/2010/main" val="15492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is Meant by Discretionary Enforcement of VHA Directive 1200.01 until May 1, 2019?  </a:t>
            </a:r>
          </a:p>
        </p:txBody>
      </p:sp>
      <p:sp>
        <p:nvSpPr>
          <p:cNvPr id="3" name="Content Placeholder 2"/>
          <p:cNvSpPr>
            <a:spLocks noGrp="1"/>
          </p:cNvSpPr>
          <p:nvPr>
            <p:ph idx="1"/>
          </p:nvPr>
        </p:nvSpPr>
        <p:spPr/>
        <p:txBody>
          <a:bodyPr/>
          <a:lstStyle/>
          <a:p>
            <a:r>
              <a:rPr lang="en-US" dirty="0">
                <a:solidFill>
                  <a:srgbClr val="FF0000"/>
                </a:solidFill>
              </a:rPr>
              <a:t>It does not mean that VHA Directive 1200.05: Requirements for the Protection of Human Subjects in Research (January 7, 2019) has the same discretionary enforcement. </a:t>
            </a:r>
          </a:p>
          <a:p>
            <a:pPr lvl="1"/>
            <a:r>
              <a:rPr lang="en-US" sz="2800" dirty="0">
                <a:solidFill>
                  <a:srgbClr val="FF0000"/>
                </a:solidFill>
              </a:rPr>
              <a:t>Implementation of statutory regulations (38 Code of Federal Regulations Part 16) with a defined compliance date</a:t>
            </a:r>
          </a:p>
          <a:p>
            <a:pPr lvl="1"/>
            <a:r>
              <a:rPr lang="en-US" sz="2800" dirty="0">
                <a:solidFill>
                  <a:srgbClr val="FF0000"/>
                </a:solidFill>
              </a:rPr>
              <a:t>Compliance date is January 21, 2019</a:t>
            </a:r>
          </a:p>
          <a:p>
            <a:pPr marL="457200" lvl="1" indent="0">
              <a:buNone/>
            </a:pPr>
            <a:r>
              <a:rPr lang="en-US" sz="2800" dirty="0">
                <a:solidFill>
                  <a:srgbClr val="FF0000"/>
                </a:solidFill>
              </a:rPr>
              <a:t> </a:t>
            </a:r>
          </a:p>
          <a:p>
            <a:pPr marL="457200" lvl="1" indent="0">
              <a:buNone/>
            </a:pPr>
            <a:endParaRPr lang="en-US" dirty="0">
              <a:solidFill>
                <a:srgbClr val="FF0000"/>
              </a:solidFill>
            </a:endParaRPr>
          </a:p>
          <a:p>
            <a:endParaRPr lang="en-US" b="1" dirty="0"/>
          </a:p>
          <a:p>
            <a:pPr lvl="1"/>
            <a:endParaRPr lang="en-US" dirty="0"/>
          </a:p>
          <a:p>
            <a:pPr lvl="1"/>
            <a:endParaRPr lang="en-US" dirty="0"/>
          </a:p>
        </p:txBody>
      </p:sp>
    </p:spTree>
    <p:extLst>
      <p:ext uri="{BB962C8B-B14F-4D97-AF65-F5344CB8AC3E}">
        <p14:creationId xmlns:p14="http://schemas.microsoft.com/office/powerpoint/2010/main" val="22028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56A2B-A627-4FDF-BF7E-02121E84C374}"/>
              </a:ext>
            </a:extLst>
          </p:cNvPr>
          <p:cNvSpPr>
            <a:spLocks noGrp="1"/>
          </p:cNvSpPr>
          <p:nvPr>
            <p:ph type="title"/>
          </p:nvPr>
        </p:nvSpPr>
        <p:spPr/>
        <p:txBody>
          <a:bodyPr/>
          <a:lstStyle/>
          <a:p>
            <a:r>
              <a:rPr lang="en-US" dirty="0"/>
              <a:t>Revisions in VHA Directive 1200.01: General Format and Purpose</a:t>
            </a:r>
          </a:p>
        </p:txBody>
      </p:sp>
      <p:sp>
        <p:nvSpPr>
          <p:cNvPr id="3" name="Content Placeholder 2">
            <a:extLst>
              <a:ext uri="{FF2B5EF4-FFF2-40B4-BE49-F238E27FC236}">
                <a16:creationId xmlns:a16="http://schemas.microsoft.com/office/drawing/2014/main" id="{14216888-8CD8-4045-AA0C-240A2DDF1045}"/>
              </a:ext>
            </a:extLst>
          </p:cNvPr>
          <p:cNvSpPr>
            <a:spLocks noGrp="1"/>
          </p:cNvSpPr>
          <p:nvPr>
            <p:ph idx="1"/>
          </p:nvPr>
        </p:nvSpPr>
        <p:spPr/>
        <p:txBody>
          <a:bodyPr>
            <a:noAutofit/>
          </a:bodyPr>
          <a:lstStyle/>
          <a:p>
            <a:r>
              <a:rPr lang="en-US" sz="2600" dirty="0"/>
              <a:t>Reorganized to match format of all VHA Directives, such as VHA Directive 1200.05</a:t>
            </a:r>
          </a:p>
          <a:p>
            <a:pPr lvl="1"/>
            <a:r>
              <a:rPr lang="en-US" sz="2600" dirty="0"/>
              <a:t>Responsibilities defined from USH to the investigators</a:t>
            </a:r>
          </a:p>
          <a:p>
            <a:r>
              <a:rPr lang="en-US" sz="2600" dirty="0"/>
              <a:t>Clarifies the role of the R&amp;D Committee</a:t>
            </a:r>
          </a:p>
          <a:p>
            <a:pPr lvl="1"/>
            <a:r>
              <a:rPr lang="en-US" sz="2600" dirty="0"/>
              <a:t>Relative to other research-related committees</a:t>
            </a:r>
          </a:p>
          <a:p>
            <a:pPr lvl="1"/>
            <a:r>
              <a:rPr lang="en-US" sz="2600" dirty="0"/>
              <a:t>Relative to external IRBs</a:t>
            </a:r>
          </a:p>
          <a:p>
            <a:pPr lvl="1"/>
            <a:r>
              <a:rPr lang="en-US" sz="2600" dirty="0"/>
              <a:t>Requirements for membership on the R&amp;D Committee</a:t>
            </a:r>
          </a:p>
        </p:txBody>
      </p:sp>
    </p:spTree>
    <p:extLst>
      <p:ext uri="{BB962C8B-B14F-4D97-AF65-F5344CB8AC3E}">
        <p14:creationId xmlns:p14="http://schemas.microsoft.com/office/powerpoint/2010/main" val="241924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56A2B-A627-4FDF-BF7E-02121E84C374}"/>
              </a:ext>
            </a:extLst>
          </p:cNvPr>
          <p:cNvSpPr>
            <a:spLocks noGrp="1"/>
          </p:cNvSpPr>
          <p:nvPr>
            <p:ph type="title"/>
          </p:nvPr>
        </p:nvSpPr>
        <p:spPr/>
        <p:txBody>
          <a:bodyPr/>
          <a:lstStyle/>
          <a:p>
            <a:r>
              <a:rPr lang="en-US" dirty="0"/>
              <a:t>Revisions in VHA Directive 1200.01 – General Format and Purpose</a:t>
            </a:r>
          </a:p>
        </p:txBody>
      </p:sp>
      <p:sp>
        <p:nvSpPr>
          <p:cNvPr id="3" name="Content Placeholder 2">
            <a:extLst>
              <a:ext uri="{FF2B5EF4-FFF2-40B4-BE49-F238E27FC236}">
                <a16:creationId xmlns:a16="http://schemas.microsoft.com/office/drawing/2014/main" id="{14216888-8CD8-4045-AA0C-240A2DDF1045}"/>
              </a:ext>
            </a:extLst>
          </p:cNvPr>
          <p:cNvSpPr>
            <a:spLocks noGrp="1"/>
          </p:cNvSpPr>
          <p:nvPr>
            <p:ph idx="1"/>
          </p:nvPr>
        </p:nvSpPr>
        <p:spPr/>
        <p:txBody>
          <a:bodyPr>
            <a:noAutofit/>
          </a:bodyPr>
          <a:lstStyle/>
          <a:p>
            <a:r>
              <a:rPr lang="en-US" sz="2600" dirty="0"/>
              <a:t>Create designated review process parameters for actions taken outside of the convened Research and Development Committee</a:t>
            </a:r>
          </a:p>
          <a:p>
            <a:r>
              <a:rPr lang="en-US" sz="2600" dirty="0"/>
              <a:t>Define minimum information to be sent by a Principal Investigator when the Research and Development Committee is required to conduct continuing review </a:t>
            </a:r>
          </a:p>
          <a:p>
            <a:r>
              <a:rPr lang="en-US" sz="2600" dirty="0"/>
              <a:t>Address R&amp;D Committee oversight responsibilities when the VA Facility relies on committees outside of the VA vs. its own committees </a:t>
            </a:r>
          </a:p>
        </p:txBody>
      </p:sp>
    </p:spTree>
    <p:extLst>
      <p:ext uri="{BB962C8B-B14F-4D97-AF65-F5344CB8AC3E}">
        <p14:creationId xmlns:p14="http://schemas.microsoft.com/office/powerpoint/2010/main" val="1399270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56A2B-A627-4FDF-BF7E-02121E84C374}"/>
              </a:ext>
            </a:extLst>
          </p:cNvPr>
          <p:cNvSpPr>
            <a:spLocks noGrp="1"/>
          </p:cNvSpPr>
          <p:nvPr>
            <p:ph type="title"/>
          </p:nvPr>
        </p:nvSpPr>
        <p:spPr/>
        <p:txBody>
          <a:bodyPr/>
          <a:lstStyle/>
          <a:p>
            <a:r>
              <a:rPr lang="en-US" dirty="0"/>
              <a:t>VHA Directive 1200.01: </a:t>
            </a:r>
            <a:br>
              <a:rPr lang="en-US" dirty="0"/>
            </a:br>
            <a:r>
              <a:rPr lang="en-US" dirty="0"/>
              <a:t>R&amp;D Committee Membership: Unchanged</a:t>
            </a:r>
          </a:p>
        </p:txBody>
      </p:sp>
      <p:sp>
        <p:nvSpPr>
          <p:cNvPr id="3" name="Content Placeholder 2">
            <a:extLst>
              <a:ext uri="{FF2B5EF4-FFF2-40B4-BE49-F238E27FC236}">
                <a16:creationId xmlns:a16="http://schemas.microsoft.com/office/drawing/2014/main" id="{14216888-8CD8-4045-AA0C-240A2DDF1045}"/>
              </a:ext>
            </a:extLst>
          </p:cNvPr>
          <p:cNvSpPr>
            <a:spLocks noGrp="1"/>
          </p:cNvSpPr>
          <p:nvPr>
            <p:ph idx="1"/>
          </p:nvPr>
        </p:nvSpPr>
        <p:spPr>
          <a:xfrm>
            <a:off x="405246" y="1475509"/>
            <a:ext cx="8110105" cy="5070764"/>
          </a:xfrm>
        </p:spPr>
        <p:txBody>
          <a:bodyPr>
            <a:normAutofit fontScale="47500" lnSpcReduction="20000"/>
          </a:bodyPr>
          <a:lstStyle/>
          <a:p>
            <a:endParaRPr lang="en-US" dirty="0"/>
          </a:p>
          <a:p>
            <a:pPr marL="688975" lvl="1" indent="-398463"/>
            <a:r>
              <a:rPr lang="en-US" sz="7000" dirty="0"/>
              <a:t>Requirement for at least five (5) voting members unchanged:</a:t>
            </a:r>
          </a:p>
          <a:p>
            <a:pPr marL="1146175" lvl="3" indent="-398463"/>
            <a:r>
              <a:rPr lang="en-US" sz="7000" dirty="0"/>
              <a:t>At least two (2) members from the VA Facility’s staff who have major patient care or management responsibilities</a:t>
            </a:r>
          </a:p>
          <a:p>
            <a:pPr marL="1146175" lvl="3" indent="-398463"/>
            <a:r>
              <a:rPr lang="en-US" sz="7000" dirty="0"/>
              <a:t>At least two members who are VA Investigators actively engaged in major R&amp;D programs or who can provide R&amp;D expertise</a:t>
            </a:r>
          </a:p>
          <a:p>
            <a:pPr marL="336550" lvl="1" indent="0">
              <a:buNone/>
            </a:pPr>
            <a:endParaRPr lang="en-US" sz="8000" dirty="0">
              <a:solidFill>
                <a:prstClr val="black"/>
              </a:solidFill>
            </a:endParaRPr>
          </a:p>
        </p:txBody>
      </p:sp>
    </p:spTree>
    <p:extLst>
      <p:ext uri="{BB962C8B-B14F-4D97-AF65-F5344CB8AC3E}">
        <p14:creationId xmlns:p14="http://schemas.microsoft.com/office/powerpoint/2010/main" val="151792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56A2B-A627-4FDF-BF7E-02121E84C374}"/>
              </a:ext>
            </a:extLst>
          </p:cNvPr>
          <p:cNvSpPr>
            <a:spLocks noGrp="1"/>
          </p:cNvSpPr>
          <p:nvPr>
            <p:ph type="title"/>
          </p:nvPr>
        </p:nvSpPr>
        <p:spPr>
          <a:xfrm>
            <a:off x="304800" y="304800"/>
            <a:ext cx="8229600" cy="1290637"/>
          </a:xfrm>
        </p:spPr>
        <p:txBody>
          <a:bodyPr/>
          <a:lstStyle/>
          <a:p>
            <a:r>
              <a:rPr lang="en-US" dirty="0"/>
              <a:t>VHA Directive 1200.01: </a:t>
            </a:r>
            <a:br>
              <a:rPr lang="en-US" dirty="0"/>
            </a:br>
            <a:r>
              <a:rPr lang="en-US" dirty="0"/>
              <a:t>R&amp;D Committee Membership: Changed</a:t>
            </a:r>
          </a:p>
        </p:txBody>
      </p:sp>
      <p:sp>
        <p:nvSpPr>
          <p:cNvPr id="3" name="Content Placeholder 2">
            <a:extLst>
              <a:ext uri="{FF2B5EF4-FFF2-40B4-BE49-F238E27FC236}">
                <a16:creationId xmlns:a16="http://schemas.microsoft.com/office/drawing/2014/main" id="{14216888-8CD8-4045-AA0C-240A2DDF1045}"/>
              </a:ext>
            </a:extLst>
          </p:cNvPr>
          <p:cNvSpPr>
            <a:spLocks noGrp="1"/>
          </p:cNvSpPr>
          <p:nvPr>
            <p:ph idx="1"/>
          </p:nvPr>
        </p:nvSpPr>
        <p:spPr>
          <a:xfrm>
            <a:off x="405246" y="1475509"/>
            <a:ext cx="8110105" cy="5070764"/>
          </a:xfrm>
        </p:spPr>
        <p:txBody>
          <a:bodyPr>
            <a:normAutofit lnSpcReduction="10000"/>
          </a:bodyPr>
          <a:lstStyle/>
          <a:p>
            <a:pPr marL="0" lvl="0" indent="0">
              <a:buNone/>
            </a:pPr>
            <a:endParaRPr lang="en-US" dirty="0"/>
          </a:p>
          <a:p>
            <a:pPr lvl="0"/>
            <a:r>
              <a:rPr lang="en-US" dirty="0"/>
              <a:t>All voting members must have VA appointments.</a:t>
            </a:r>
          </a:p>
          <a:p>
            <a:pPr lvl="1"/>
            <a:r>
              <a:rPr lang="en-US" sz="2800" dirty="0"/>
              <a:t>VA appointment can be permanent, term, appointment or detailed to VA under the Intergovernmental Personnel Act (IPA), or a WOC (Without Compensation).  </a:t>
            </a:r>
          </a:p>
          <a:p>
            <a:pPr lvl="1"/>
            <a:r>
              <a:rPr lang="en-US" sz="2800" dirty="0"/>
              <a:t>This is a major change from the prior requirement for all voting members to be Federal employees compensated full time or part-time permanent Federal employees. </a:t>
            </a:r>
          </a:p>
          <a:p>
            <a:pPr lvl="1"/>
            <a:endParaRPr lang="en-US" sz="2800" dirty="0"/>
          </a:p>
        </p:txBody>
      </p:sp>
    </p:spTree>
    <p:extLst>
      <p:ext uri="{BB962C8B-B14F-4D97-AF65-F5344CB8AC3E}">
        <p14:creationId xmlns:p14="http://schemas.microsoft.com/office/powerpoint/2010/main" val="1110866743"/>
      </p:ext>
    </p:extLst>
  </p:cSld>
  <p:clrMapOvr>
    <a:masterClrMapping/>
  </p:clrMapOvr>
</p:sld>
</file>

<file path=ppt/theme/theme1.xml><?xml version="1.0" encoding="utf-8"?>
<a:theme xmlns:a="http://schemas.openxmlformats.org/drawingml/2006/main" name="PPT_VHA_Template">
  <a:themeElements>
    <a:clrScheme name="Custom 5">
      <a:dk1>
        <a:sysClr val="windowText" lastClr="000000"/>
      </a:dk1>
      <a:lt1>
        <a:sysClr val="window" lastClr="FFFFFF"/>
      </a:lt1>
      <a:dk2>
        <a:srgbClr val="FFFFFE"/>
      </a:dk2>
      <a:lt2>
        <a:srgbClr val="FFFFFE"/>
      </a:lt2>
      <a:accent1>
        <a:srgbClr val="0083BE"/>
      </a:accent1>
      <a:accent2>
        <a:srgbClr val="78BE20"/>
      </a:accent2>
      <a:accent3>
        <a:srgbClr val="C4262E"/>
      </a:accent3>
      <a:accent4>
        <a:srgbClr val="FF7F32"/>
      </a:accent4>
      <a:accent5>
        <a:srgbClr val="F3CF45"/>
      </a:accent5>
      <a:accent6>
        <a:srgbClr val="FFFFF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17850</TotalTime>
  <Words>2266</Words>
  <Application>Microsoft Office PowerPoint</Application>
  <PresentationFormat>On-screen Show (4:3)</PresentationFormat>
  <Paragraphs>225</Paragraphs>
  <Slides>33</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ＭＳ Ｐゴシック</vt:lpstr>
      <vt:lpstr>Arial</vt:lpstr>
      <vt:lpstr>Calibri</vt:lpstr>
      <vt:lpstr>Georgia</vt:lpstr>
      <vt:lpstr>Tahoma</vt:lpstr>
      <vt:lpstr>Wingdings</vt:lpstr>
      <vt:lpstr>PPT_VHA_Template</vt:lpstr>
      <vt:lpstr>           VHA Directive 1200.01:  Research and Development Committee    </vt:lpstr>
      <vt:lpstr>Objectives</vt:lpstr>
      <vt:lpstr>History of VHA Directive 1200.01: Research and Development (R&amp;D) Committee</vt:lpstr>
      <vt:lpstr>What is Meant by Discretionary Enforcement of VHA Directive 1200.01 until May 1, 2019?  </vt:lpstr>
      <vt:lpstr>What is Meant by Discretionary Enforcement of VHA Directive 1200.01 until May 1, 2019?  </vt:lpstr>
      <vt:lpstr>Revisions in VHA Directive 1200.01: General Format and Purpose</vt:lpstr>
      <vt:lpstr>Revisions in VHA Directive 1200.01 – General Format and Purpose</vt:lpstr>
      <vt:lpstr>VHA Directive 1200.01:  R&amp;D Committee Membership: Unchanged</vt:lpstr>
      <vt:lpstr>VHA Directive 1200.01:  R&amp;D Committee Membership: Changed</vt:lpstr>
      <vt:lpstr>VHA Directive 1200.01:  R&amp;D Committee Meetings:  Changed</vt:lpstr>
      <vt:lpstr>VHA Directive 1200.01:  R&amp;D Committee Responsibilities: Changed</vt:lpstr>
      <vt:lpstr>VHA Directive 1200.01: R&amp;D Committee Responsibilities - Unchanged</vt:lpstr>
      <vt:lpstr>VHA Directive 1200.01: New R&amp;D Committee Designated Review Process</vt:lpstr>
      <vt:lpstr>VHA Directive 1200.01: New R&amp;D Committee Designated Review Process</vt:lpstr>
      <vt:lpstr>VHA Directive 1200.01: New R&amp;D Committee Designated Review Process</vt:lpstr>
      <vt:lpstr>VHA Directive 1200.01: New R&amp;D Committee Designated Review Process</vt:lpstr>
      <vt:lpstr>VHA Directive 1200.01: New R&amp;D Committee Responsibilities: ISSO and PO Reviews</vt:lpstr>
      <vt:lpstr>VHA Directive 1200.01: New Local R&amp;D Conflict of Interest Committee</vt:lpstr>
      <vt:lpstr>VHA Directive 1200.01: New Local R&amp;D Conflict of Interest Committee</vt:lpstr>
      <vt:lpstr>VHA Directive 1200.01: New Local R&amp;D Conflict of Interest Committee</vt:lpstr>
      <vt:lpstr>VHA Directive 1200.01: New Local R&amp;D Conflict of Interest Committee</vt:lpstr>
      <vt:lpstr>VHA Directive 1200.01: Changed Subcommittees of the R&amp;D Committee </vt:lpstr>
      <vt:lpstr>VHA Directive 1200.01: Changed Subcommittees of the R&amp;D Committee </vt:lpstr>
      <vt:lpstr>VHA Directive 1200.01: Changed Subcommittees of the R&amp;D Committee </vt:lpstr>
      <vt:lpstr>VHA Directive 1200.01: New Responsibilities unique to Subcommittees of the R&amp;D Committee </vt:lpstr>
      <vt:lpstr>VHA Directive 1200.01: Changed New Requirements When Using External IRB</vt:lpstr>
      <vt:lpstr>VHA Directive 1200.01: Revised R&amp;D Committee Has Sole Oversight</vt:lpstr>
      <vt:lpstr>VHA Directive 1200.01: Revised  R&amp;D Committee Continuing Review</vt:lpstr>
      <vt:lpstr>VHA Directive 1200.01: New Collaborative Research</vt:lpstr>
      <vt:lpstr>VHA Directive 1200.01: New Collaborative Research – MTA Requirement</vt:lpstr>
      <vt:lpstr>VHA Directive 1200.01: New Non-Veterans in VA Research</vt:lpstr>
      <vt:lpstr>VHA Directive 1200.01: Summary</vt:lpstr>
      <vt:lpstr>Questions?</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VHA Directive 1200.01: Research and Development Committee</dc:title>
  <dc:subject>VHA Directive 1200.01: Research and Development Committee</dc:subject>
  <dc:creator>Duche, Soundia</dc:creator>
  <cp:keywords>VHA Directive 1200.01: Research and Development Committee</cp:keywords>
  <cp:lastModifiedBy>Rivera, Portia T</cp:lastModifiedBy>
  <cp:revision>494</cp:revision>
  <cp:lastPrinted>2019-02-25T16:28:55Z</cp:lastPrinted>
  <dcterms:created xsi:type="dcterms:W3CDTF">2013-05-15T16:43:55Z</dcterms:created>
  <dcterms:modified xsi:type="dcterms:W3CDTF">2019-02-25T20:28:08Z</dcterms:modified>
</cp:coreProperties>
</file>